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84" r:id="rId7"/>
    <p:sldId id="263" r:id="rId8"/>
    <p:sldId id="289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88" r:id="rId17"/>
    <p:sldId id="287" r:id="rId18"/>
    <p:sldId id="276" r:id="rId19"/>
    <p:sldId id="279" r:id="rId20"/>
    <p:sldId id="277" r:id="rId21"/>
    <p:sldId id="280" r:id="rId22"/>
    <p:sldId id="281" r:id="rId23"/>
    <p:sldId id="282" r:id="rId24"/>
    <p:sldId id="285" r:id="rId25"/>
    <p:sldId id="286" r:id="rId26"/>
    <p:sldId id="283" r:id="rId2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Acupuncture treatment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50-4335-B4DF-0E68F7F3FA0A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50-4335-B4DF-0E68F7F3FA0A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50-4335-B4DF-0E68F7F3FA0A}"/>
              </c:ext>
            </c:extLst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950-4335-B4DF-0E68F7F3FA0A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950-4335-B4DF-0E68F7F3FA0A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Általános placebo hatás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B950-4335-B4DF-0E68F7F3FA0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Akupunktúra függő</a:t>
                    </a:r>
                    <a:r>
                      <a:rPr lang="en-US" baseline="0"/>
                      <a:t> placebo hatás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50-4335-B4DF-0E68F7F3FA0A}"/>
                </c:ext>
              </c:extLst>
            </c:dLbl>
            <c:dLbl>
              <c:idx val="2"/>
              <c:layout>
                <c:manualLayout>
                  <c:x val="-7.4786324786324937E-3"/>
                  <c:y val="2.34246338845394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hu-HU">
                        <a:solidFill>
                          <a:schemeClr val="tx1"/>
                        </a:solidFill>
                      </a:rPr>
                      <a:t>Tűszúrás hatása</a:t>
                    </a:r>
                    <a:endParaRPr lang="hu-H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63897301298873"/>
                      <c:h val="0.13853201023847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950-4335-B4DF-0E68F7F3FA0A}"/>
                </c:ext>
              </c:extLst>
            </c:dLbl>
            <c:dLbl>
              <c:idx val="3"/>
              <c:layout>
                <c:manualLayout>
                  <c:x val="-1.834850712587547E-2"/>
                  <c:y val="-6.9388939039072284E-1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HKO</a:t>
                    </a:r>
                    <a:r>
                      <a:rPr lang="en-US" baseline="0"/>
                      <a:t> szabályai szerinti kezelés specifikus hatása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15386387824574"/>
                      <c:h val="9.38319328396246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950-4335-B4DF-0E68F7F3FA0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Természetes gyógyulás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950-4335-B4DF-0E68F7F3FA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Munka1!$A$2:$A$6</c:f>
              <c:strCache>
                <c:ptCount val="5"/>
                <c:pt idx="0">
                  <c:v>General non-specific effect</c:v>
                </c:pt>
                <c:pt idx="1">
                  <c:v>Acupuncture related non-specific effect</c:v>
                </c:pt>
                <c:pt idx="2">
                  <c:v>Dry needling specific effect</c:v>
                </c:pt>
                <c:pt idx="3">
                  <c:v>TCM point selection (specific effect)</c:v>
                </c:pt>
                <c:pt idx="4">
                  <c:v>Regression to mean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72</c:v>
                </c:pt>
                <c:pt idx="1">
                  <c:v>72</c:v>
                </c:pt>
                <c:pt idx="2">
                  <c:v>72</c:v>
                </c:pt>
                <c:pt idx="3">
                  <c:v>72</c:v>
                </c:pt>
                <c:pt idx="4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50-4335-B4DF-0E68F7F3FA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D60417-728B-41D6-A891-65AAA1705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0FFE5A0-9B04-49B3-AC0A-08BAD0AEF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9ACF78D-CA11-4FA1-8968-ADE3EA06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6DCC51E-1DEC-409E-AA34-FB1DB820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76B8C5C-5E1E-47C0-9FD4-706E4910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188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CFDCF7-4E8A-42A5-A563-D111CC75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FC222E8-2479-4D13-8417-E35CA7556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AA7749B-D87C-405C-95CE-F150DDE1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9DA0200-39E4-4F67-909B-61454EB2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C956691-BE53-45EF-A008-6D16F787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913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31BF7C6-02FD-4CDF-8E5C-2FC690755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7A72815-4FEB-45A0-BDD0-9C326674A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B40B474-2C74-403C-A4FA-50C07763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599E5A1-333D-497B-BF88-662B20C2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7F7E292-1D81-465E-B15F-2996CF4C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309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7EE2A8-79C0-4792-8482-63EB9846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88988C-4D8C-434F-B880-B6A8DB685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9503176-2314-45F0-A2E1-D72C51CA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AFB79AA-6DBD-4343-81E5-F0DD08B12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50B351-567E-4F6C-A67C-773EE869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496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226FDD-51D6-4BF7-AD5E-F576C7DCC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60DA6D4-4EB9-4A9D-B541-4DA512BDB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C8C67B3-EE10-42E3-A271-E75D4190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2307473-FEE5-4777-A9E8-54B156EF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4068D60-1A14-4E6E-B27C-7EFA896E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903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B80334-4F29-4C63-ABBA-F436FDE3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F4A5AA-A07A-4404-B76E-0B1385C99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80AEA36-0385-4EA5-85EE-3FCCCC076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378AE51-6ED5-4626-B0CE-A9CAC51E9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F8CDE65-EA80-4BD5-8985-D7B2E1A8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CFBF9C6-D96A-4779-86B5-693BC8BA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060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BFA806-FDF3-4ADD-B2B8-D91136F7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7E84B1C-E84A-462F-B4C5-9C15C60F0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2CC06F6-EB69-45EE-A73B-0487837BC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E640BD3-298A-473D-8150-40BBB9236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40DEF55-0F93-4814-BD9D-6AEAA8768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8DB7B18-860D-4BF3-A76D-303848A8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B99017B-58FB-4EB2-ADFF-B2E217D0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6F8C70C-DDCD-49AB-8B3E-89E1C40E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032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D91B19-0BD3-4DB5-9664-6F917DA8F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3A4BE28-4BA4-47B4-A90B-7E3BAF1BE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CAE4F3A-1A0A-475F-91C9-6E45F8FE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3B61554-62B1-40BB-87EE-FE3A8512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421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9FDA27E-6150-472D-AD37-849FA540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2DBBC09-FB36-43DF-8D75-BE92D798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80AC305-202E-4B95-A71C-507EDD6E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87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141C6E-C362-4848-948B-9327E47DA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6C3070-6456-4C36-BFC3-960258AA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90BDF7B-A954-47BB-A863-D9B7394AE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A42BC6F-F99B-436B-8A72-CAFC5261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A73EBA6-56C1-4947-BB3E-D500495E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45C888A-145A-460C-8CD5-834C8F88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854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6972A8-C854-420F-B7A8-26EBE2DD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450E35E-08D6-43C8-8D76-A100BBF65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F8F3AB4-3FA0-4B03-96AD-FE6235AA5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3F0A936-98D8-49EC-8C62-767B4691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25A3732-DE70-404A-B1C8-5E741588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4E7D0BF-BBA1-4778-BD9D-F69C86CE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975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0C68E75-17CC-4A18-936C-A18078F9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0E0CDE5-784B-47F4-8B21-89383B7D8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EC66D7E-0405-45E7-B8A3-71010252D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CF45-3CDC-4E96-840A-EC6990A6D79A}" type="datetimeFigureOut">
              <a:rPr lang="hu-HU" smtClean="0"/>
              <a:t>2020. 03. 06.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A5890E1-3E21-49AF-9A37-0EDD6EB38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9A09610-4043-4AC2-8DC8-24328AB8C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55C5A-D3CE-45FE-93AA-6C7D1D9F25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222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FC9646-84F8-407F-ABE0-F43DA1F7B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Az akupunktúra egy lehetséges hatásmechanizmusának bemutatása esetismertetésen keresztül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4448370-543E-4C73-97CB-6D14A4F11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252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u-HU" sz="3200" dirty="0" err="1"/>
              <a:t>dr.Hamvas</a:t>
            </a:r>
            <a:r>
              <a:rPr lang="hu-HU" sz="3200" dirty="0"/>
              <a:t> Szilárd</a:t>
            </a:r>
          </a:p>
          <a:p>
            <a:endParaRPr lang="hu-HU" sz="3200" dirty="0"/>
          </a:p>
          <a:p>
            <a:r>
              <a:rPr lang="hu-HU" sz="3200" dirty="0"/>
              <a:t>Sokszínű Akupunktúra, 2020.03.07.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028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693FD5-B2CB-40FE-A390-AD8379C3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58" y="237534"/>
            <a:ext cx="10515600" cy="1410513"/>
          </a:xfrm>
        </p:spPr>
        <p:txBody>
          <a:bodyPr/>
          <a:lstStyle/>
          <a:p>
            <a:r>
              <a:rPr lang="hu-HU" dirty="0"/>
              <a:t>Újabb </a:t>
            </a:r>
            <a:r>
              <a:rPr lang="hu-HU" dirty="0" smtClean="0"/>
              <a:t>tovább gondolás</a:t>
            </a:r>
            <a:r>
              <a:rPr lang="hu-HU" dirty="0"/>
              <a:t>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7BE2F7-35C5-41CC-9743-6853E4BC6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58" y="1751196"/>
            <a:ext cx="10515600" cy="4543277"/>
          </a:xfrm>
        </p:spPr>
        <p:txBody>
          <a:bodyPr>
            <a:normAutofit/>
          </a:bodyPr>
          <a:lstStyle/>
          <a:p>
            <a:r>
              <a:rPr lang="hu-HU" b="1" u="sng" dirty="0"/>
              <a:t>Gondolat:</a:t>
            </a:r>
            <a:r>
              <a:rPr lang="hu-HU" dirty="0"/>
              <a:t> A fenti gondolat tovább fejlesztése, miszerint az </a:t>
            </a:r>
            <a:r>
              <a:rPr lang="hu-HU" b="1" dirty="0"/>
              <a:t>akupunktúra</a:t>
            </a:r>
            <a:r>
              <a:rPr lang="hu-HU" dirty="0"/>
              <a:t> képes lenne arra, hogy olyan szignált adjon a szervezet számára, mely </a:t>
            </a:r>
            <a:r>
              <a:rPr lang="hu-HU" b="1" dirty="0"/>
              <a:t>a limbikus rendszerben tárolt stressz emlékét kioldja</a:t>
            </a:r>
            <a:r>
              <a:rPr lang="hu-HU" dirty="0"/>
              <a:t>, így a stressz által generált szomatikus hatás megszűnik?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Hogyan lehet ezt elképzelni?</a:t>
            </a:r>
          </a:p>
        </p:txBody>
      </p:sp>
    </p:spTree>
    <p:extLst>
      <p:ext uri="{BB962C8B-B14F-4D97-AF65-F5344CB8AC3E}">
        <p14:creationId xmlns:p14="http://schemas.microsoft.com/office/powerpoint/2010/main" val="3212944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KapcsolÃ³dÃ³ kÃ©p">
            <a:extLst>
              <a:ext uri="{FF2B5EF4-FFF2-40B4-BE49-F238E27FC236}">
                <a16:creationId xmlns:a16="http://schemas.microsoft.com/office/drawing/2014/main" id="{529F1E9B-FA32-4DC6-B8B8-D3F08D1B958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00" y="1426028"/>
            <a:ext cx="6103214" cy="300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artalom helye 7">
            <a:extLst>
              <a:ext uri="{FF2B5EF4-FFF2-40B4-BE49-F238E27FC236}">
                <a16:creationId xmlns:a16="http://schemas.microsoft.com/office/drawing/2014/main" id="{A61684DD-4060-4950-B4A0-5697BCC4C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1274" y="135721"/>
            <a:ext cx="11849445" cy="931807"/>
          </a:xfrm>
        </p:spPr>
        <p:txBody>
          <a:bodyPr>
            <a:normAutofit/>
          </a:bodyPr>
          <a:lstStyle/>
          <a:p>
            <a:r>
              <a:rPr lang="hu-HU" sz="2000" dirty="0"/>
              <a:t>Paul </a:t>
            </a:r>
            <a:r>
              <a:rPr lang="hu-HU" sz="2000" dirty="0" err="1"/>
              <a:t>McClean</a:t>
            </a:r>
            <a:r>
              <a:rPr lang="hu-HU" sz="2000" dirty="0"/>
              <a:t> szerint az </a:t>
            </a:r>
            <a:r>
              <a:rPr lang="hu-HU" sz="2000" b="1" dirty="0"/>
              <a:t>agy három szintre osztható</a:t>
            </a:r>
          </a:p>
          <a:p>
            <a:r>
              <a:rPr lang="hu-HU" sz="2000" dirty="0"/>
              <a:t>A három szint között alapvetően </a:t>
            </a:r>
            <a:r>
              <a:rPr lang="hu-HU" sz="2000" b="1" dirty="0"/>
              <a:t>„</a:t>
            </a:r>
            <a:r>
              <a:rPr lang="hu-HU" sz="2000" b="1" dirty="0" err="1"/>
              <a:t>bottom-up</a:t>
            </a:r>
            <a:r>
              <a:rPr lang="hu-HU" sz="2000" b="1" dirty="0"/>
              <a:t>”, lentről felfelé áramló információ dominancia </a:t>
            </a:r>
            <a:r>
              <a:rPr lang="hu-HU" sz="2000" dirty="0"/>
              <a:t>van. </a:t>
            </a:r>
          </a:p>
          <a:p>
            <a:endParaRPr lang="hu-HU" sz="2000" dirty="0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9877435E-48BB-4566-B86D-6CBD6878EF8D}"/>
              </a:ext>
            </a:extLst>
          </p:cNvPr>
          <p:cNvSpPr txBox="1"/>
          <p:nvPr/>
        </p:nvSpPr>
        <p:spPr>
          <a:xfrm>
            <a:off x="171274" y="4503774"/>
            <a:ext cx="22477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/>
              <a:t>Paul </a:t>
            </a:r>
            <a:r>
              <a:rPr lang="hu-HU" sz="1400" b="1" dirty="0" err="1"/>
              <a:t>MacLean</a:t>
            </a:r>
            <a:r>
              <a:rPr lang="hu-HU" sz="1400" dirty="0"/>
              <a:t>, amerikai neurológus-kutató, élettani, pszichiátriai és agyműködés területeken végzett jelentős kutatásokat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3C18B4F2-4C12-4D32-93BB-BE61A32F6716}"/>
              </a:ext>
            </a:extLst>
          </p:cNvPr>
          <p:cNvSpPr txBox="1"/>
          <p:nvPr/>
        </p:nvSpPr>
        <p:spPr>
          <a:xfrm>
            <a:off x="6719778" y="951430"/>
            <a:ext cx="526904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/>
              <a:t>Az új-kori emlős agyban megjelenő </a:t>
            </a:r>
            <a:r>
              <a:rPr lang="hu-HU" b="1" dirty="0"/>
              <a:t>kéreghez</a:t>
            </a:r>
            <a:r>
              <a:rPr lang="hu-HU" dirty="0"/>
              <a:t> tartozik, ahol a testből és a környezetből </a:t>
            </a:r>
            <a:r>
              <a:rPr lang="hu-HU" u="sng" dirty="0"/>
              <a:t>bejövő információk értelmezése, ezekre történő reflexió </a:t>
            </a:r>
            <a:r>
              <a:rPr lang="hu-HU" dirty="0"/>
              <a:t>zajlik. 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37F9D2F2-4FA5-445F-8718-DB8F29453DF1}"/>
              </a:ext>
            </a:extLst>
          </p:cNvPr>
          <p:cNvSpPr txBox="1"/>
          <p:nvPr/>
        </p:nvSpPr>
        <p:spPr>
          <a:xfrm>
            <a:off x="6751674" y="2645626"/>
            <a:ext cx="5269045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SzPct val="50000"/>
            </a:pPr>
            <a:r>
              <a:rPr lang="hu-HU" dirty="0"/>
              <a:t>Az agy második szintje a </a:t>
            </a:r>
            <a:r>
              <a:rPr lang="hu-HU" dirty="0" err="1"/>
              <a:t>paleo</a:t>
            </a:r>
            <a:r>
              <a:rPr lang="hu-HU" dirty="0"/>
              <a:t>-kori emlős agy, a </a:t>
            </a:r>
            <a:r>
              <a:rPr lang="hu-HU" b="1" dirty="0"/>
              <a:t>limbikus rendszer</a:t>
            </a:r>
            <a:r>
              <a:rPr lang="hu-HU" dirty="0"/>
              <a:t>. </a:t>
            </a:r>
          </a:p>
          <a:p>
            <a:pPr>
              <a:buSzPct val="50000"/>
            </a:pPr>
            <a:r>
              <a:rPr lang="hu-HU" dirty="0"/>
              <a:t>Itt történik az </a:t>
            </a:r>
            <a:r>
              <a:rPr lang="hu-HU" u="sng" dirty="0"/>
              <a:t>elsődleges érzelem feldolgozás</a:t>
            </a:r>
            <a:r>
              <a:rPr lang="hu-HU" dirty="0"/>
              <a:t>.</a:t>
            </a:r>
            <a:r>
              <a:rPr lang="hu-HU" baseline="30000" dirty="0"/>
              <a:t>1</a:t>
            </a:r>
            <a:r>
              <a:rPr lang="hu-HU" dirty="0"/>
              <a:t> </a:t>
            </a:r>
          </a:p>
          <a:p>
            <a:pPr>
              <a:buSzPct val="50000"/>
            </a:pPr>
            <a:r>
              <a:rPr lang="hu-HU" dirty="0"/>
              <a:t>(Ezek az érzelmi központok a hozzájuk társuló érzelemmel és az érzelmet kísérő </a:t>
            </a:r>
            <a:r>
              <a:rPr lang="hu-HU" u="sng" dirty="0" err="1"/>
              <a:t>neurokémiai</a:t>
            </a:r>
            <a:r>
              <a:rPr lang="hu-HU" dirty="0"/>
              <a:t> változással együtt öröklődnek, ezek tehát az öröklött ösztönkésztetések </a:t>
            </a:r>
            <a:r>
              <a:rPr lang="hu-HU" u="sng" dirty="0" err="1"/>
              <a:t>neuroanatómiai</a:t>
            </a:r>
            <a:r>
              <a:rPr lang="hu-HU" b="1" u="sng" dirty="0"/>
              <a:t> </a:t>
            </a:r>
            <a:r>
              <a:rPr lang="hu-HU" dirty="0"/>
              <a:t>alapjait képezik.)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40C4FFCC-5576-4739-ACAB-B3C8AAFFC673}"/>
              </a:ext>
            </a:extLst>
          </p:cNvPr>
          <p:cNvSpPr txBox="1"/>
          <p:nvPr/>
        </p:nvSpPr>
        <p:spPr>
          <a:xfrm>
            <a:off x="2604527" y="5404165"/>
            <a:ext cx="938429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/>
              <a:t>A hüllők fejlettségi szintjének megfelelő </a:t>
            </a:r>
            <a:r>
              <a:rPr lang="hu-HU" b="1" dirty="0"/>
              <a:t>agytörzsi szinten </a:t>
            </a:r>
            <a:r>
              <a:rPr lang="hu-HU" dirty="0"/>
              <a:t>dől el, hogy </a:t>
            </a:r>
            <a:r>
              <a:rPr lang="hu-HU" u="sng" dirty="0"/>
              <a:t>szimpatikus vagy paraszimpatikus választ adunk egy adott ingerre</a:t>
            </a:r>
            <a:r>
              <a:rPr lang="hu-HU" dirty="0"/>
              <a:t>. Paraszimpatikus állapotban a rekreációra fekteti a hangsúlyt, míg szimpatikus állapotba kerülve a támadást, menekülést vagy a lefagyást választja-e. </a:t>
            </a:r>
          </a:p>
        </p:txBody>
      </p:sp>
      <p:cxnSp>
        <p:nvCxnSpPr>
          <p:cNvPr id="16" name="Egyenes összekötő nyíllal 15">
            <a:extLst>
              <a:ext uri="{FF2B5EF4-FFF2-40B4-BE49-F238E27FC236}">
                <a16:creationId xmlns:a16="http://schemas.microsoft.com/office/drawing/2014/main" id="{1F85485D-93D2-4C6E-AB76-1A8001E7883A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6198784" y="1413095"/>
            <a:ext cx="520994" cy="4930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>
            <a:extLst>
              <a:ext uri="{FF2B5EF4-FFF2-40B4-BE49-F238E27FC236}">
                <a16:creationId xmlns:a16="http://schemas.microsoft.com/office/drawing/2014/main" id="{20ECA773-3FF6-4D02-83E8-997D40ECB623}"/>
              </a:ext>
            </a:extLst>
          </p:cNvPr>
          <p:cNvCxnSpPr>
            <a:cxnSpLocks/>
          </p:cNvCxnSpPr>
          <p:nvPr/>
        </p:nvCxnSpPr>
        <p:spPr>
          <a:xfrm flipH="1">
            <a:off x="6348916" y="3324858"/>
            <a:ext cx="40275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>
            <a:extLst>
              <a:ext uri="{FF2B5EF4-FFF2-40B4-BE49-F238E27FC236}">
                <a16:creationId xmlns:a16="http://schemas.microsoft.com/office/drawing/2014/main" id="{91433FC2-EE3B-4E2D-B8C4-F4E9F4F3F151}"/>
              </a:ext>
            </a:extLst>
          </p:cNvPr>
          <p:cNvCxnSpPr>
            <a:cxnSpLocks/>
          </p:cNvCxnSpPr>
          <p:nvPr/>
        </p:nvCxnSpPr>
        <p:spPr>
          <a:xfrm flipV="1">
            <a:off x="3852656" y="4127138"/>
            <a:ext cx="0" cy="12770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F61C3ED0-B49B-4845-BA25-90134744F1CB}"/>
              </a:ext>
            </a:extLst>
          </p:cNvPr>
          <p:cNvSpPr txBox="1"/>
          <p:nvPr/>
        </p:nvSpPr>
        <p:spPr>
          <a:xfrm>
            <a:off x="277600" y="6445280"/>
            <a:ext cx="11062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baseline="30000" dirty="0"/>
              <a:t>1</a:t>
            </a:r>
            <a:r>
              <a:rPr lang="hu-HU" sz="1200" dirty="0"/>
              <a:t> Jan </a:t>
            </a:r>
            <a:r>
              <a:rPr lang="hu-HU" sz="1200" dirty="0" err="1"/>
              <a:t>Panksepp</a:t>
            </a:r>
            <a:r>
              <a:rPr lang="hu-HU" sz="1200" dirty="0"/>
              <a:t> és Lucy </a:t>
            </a:r>
            <a:r>
              <a:rPr lang="hu-HU" sz="1200" dirty="0" err="1"/>
              <a:t>Biven</a:t>
            </a:r>
            <a:r>
              <a:rPr lang="hu-HU" sz="1200" dirty="0"/>
              <a:t> „The </a:t>
            </a:r>
            <a:r>
              <a:rPr lang="hu-HU" sz="1200" dirty="0" err="1"/>
              <a:t>Archeology</a:t>
            </a:r>
            <a:r>
              <a:rPr lang="hu-HU" sz="1200" dirty="0"/>
              <a:t> of Mind” című művében megfogalmazott modell szerint</a:t>
            </a:r>
          </a:p>
        </p:txBody>
      </p:sp>
    </p:spTree>
    <p:extLst>
      <p:ext uri="{BB962C8B-B14F-4D97-AF65-F5344CB8AC3E}">
        <p14:creationId xmlns:p14="http://schemas.microsoft.com/office/powerpoint/2010/main" val="471486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>
            <a:extLst>
              <a:ext uri="{FF2B5EF4-FFF2-40B4-BE49-F238E27FC236}">
                <a16:creationId xmlns:a16="http://schemas.microsoft.com/office/drawing/2014/main" id="{E10C11FD-367C-4147-9789-82DFC0F15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14" y="637953"/>
            <a:ext cx="11770241" cy="5943599"/>
          </a:xfrm>
        </p:spPr>
        <p:txBody>
          <a:bodyPr>
            <a:normAutofit/>
          </a:bodyPr>
          <a:lstStyle/>
          <a:p>
            <a:r>
              <a:rPr lang="hu-HU" dirty="0"/>
              <a:t>Lényeges különbség a </a:t>
            </a:r>
            <a:r>
              <a:rPr lang="hu-HU" dirty="0" err="1"/>
              <a:t>szubkortikális</a:t>
            </a:r>
            <a:r>
              <a:rPr lang="hu-HU" dirty="0"/>
              <a:t> és a </a:t>
            </a:r>
            <a:r>
              <a:rPr lang="hu-HU" dirty="0" err="1"/>
              <a:t>kortikális</a:t>
            </a:r>
            <a:r>
              <a:rPr lang="hu-HU" dirty="0"/>
              <a:t> rendszer között, hogy a </a:t>
            </a:r>
            <a:r>
              <a:rPr lang="hu-HU" dirty="0" err="1"/>
              <a:t>kortikális</a:t>
            </a:r>
            <a:r>
              <a:rPr lang="hu-HU" dirty="0"/>
              <a:t> rendszerben az információ átvitel domináns módon elektromos, a </a:t>
            </a:r>
            <a:r>
              <a:rPr lang="hu-HU" dirty="0" err="1"/>
              <a:t>szubkortikális</a:t>
            </a:r>
            <a:r>
              <a:rPr lang="hu-HU" dirty="0"/>
              <a:t> rendszerben domináns módon </a:t>
            </a:r>
            <a:r>
              <a:rPr lang="hu-HU" dirty="0" err="1"/>
              <a:t>neurokémiai</a:t>
            </a:r>
            <a:r>
              <a:rPr lang="hu-HU" dirty="0"/>
              <a:t>, emiatt a </a:t>
            </a:r>
            <a:r>
              <a:rPr lang="hu-HU" dirty="0" err="1"/>
              <a:t>szubkortikális</a:t>
            </a:r>
            <a:r>
              <a:rPr lang="hu-HU" dirty="0"/>
              <a:t> rendszer működésmódja jelentősen lassúbb. </a:t>
            </a:r>
          </a:p>
          <a:p>
            <a:r>
              <a:rPr lang="hu-HU" dirty="0"/>
              <a:t>A </a:t>
            </a:r>
            <a:r>
              <a:rPr lang="hu-HU" b="1" dirty="0"/>
              <a:t>környezetünk impulzusai </a:t>
            </a:r>
            <a:r>
              <a:rPr lang="hu-HU" dirty="0"/>
              <a:t>hatnak ezekre az érzelmi központokra, azaz a limbikus rendszerünkre. </a:t>
            </a:r>
          </a:p>
          <a:p>
            <a:r>
              <a:rPr lang="hu-HU" dirty="0"/>
              <a:t>A </a:t>
            </a:r>
            <a:r>
              <a:rPr lang="hu-HU" b="1" dirty="0"/>
              <a:t>limbikus rendszer </a:t>
            </a:r>
            <a:r>
              <a:rPr lang="hu-HU" dirty="0"/>
              <a:t>az alsóbb központi idegrendszeri, illetve vegetatív idegrendszeri központok bevonásával a megfelelő érzelemhez igazítja a szervezetet, a vázizom rendszertől kezdve a belső homeosztázisig.</a:t>
            </a:r>
          </a:p>
          <a:p>
            <a:r>
              <a:rPr lang="hu-HU" dirty="0"/>
              <a:t>A </a:t>
            </a:r>
            <a:r>
              <a:rPr lang="hu-HU" b="1" dirty="0"/>
              <a:t>kéreg állomány</a:t>
            </a:r>
            <a:r>
              <a:rPr lang="hu-HU" dirty="0"/>
              <a:t> lehetőséget ad arra, hogy az egyed ezeket a válasz reakciókat, különösen ami a viselkedést illeti, felülírja. A kéreg állománynak éppen az a lényege, hogy reflektál, analizál, összehasonlítja a velünk született </a:t>
            </a:r>
            <a:r>
              <a:rPr lang="hu-HU" dirty="0" err="1"/>
              <a:t>ún.anoetic</a:t>
            </a:r>
            <a:r>
              <a:rPr lang="hu-HU" dirty="0"/>
              <a:t> információt a tanult, szerzett információval.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936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DB851F-66F7-446F-8087-015007FEC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12" y="234514"/>
            <a:ext cx="11748975" cy="3433719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Ezek az </a:t>
            </a:r>
            <a:r>
              <a:rPr lang="hu-HU" b="1" dirty="0"/>
              <a:t>érzelmek akkor is kiváltódnak, ha magasabb szinten nem veszünk róluk tudomást</a:t>
            </a:r>
            <a:r>
              <a:rPr lang="hu-HU" dirty="0"/>
              <a:t>. </a:t>
            </a:r>
            <a:r>
              <a:rPr lang="hu-HU" u="sng" dirty="0"/>
              <a:t>A testünkben ilyenkor is megtörténik az érzelmi ingernek megfelelő belső változás</a:t>
            </a:r>
            <a:r>
              <a:rPr lang="hu-HU" dirty="0"/>
              <a:t>, ugyanakkor mivel a </a:t>
            </a:r>
            <a:r>
              <a:rPr lang="hu-HU" dirty="0" err="1"/>
              <a:t>kérgi</a:t>
            </a:r>
            <a:r>
              <a:rPr lang="hu-HU" dirty="0"/>
              <a:t> regisztráció elmarad, az érzelmi inger </a:t>
            </a:r>
            <a:r>
              <a:rPr lang="hu-HU" u="sng" dirty="0"/>
              <a:t>nem indít el viselkedésváltozást</a:t>
            </a:r>
            <a:r>
              <a:rPr lang="hu-HU" dirty="0"/>
              <a:t>. (A </a:t>
            </a:r>
            <a:r>
              <a:rPr lang="hu-HU" dirty="0" err="1"/>
              <a:t>kérgi</a:t>
            </a:r>
            <a:r>
              <a:rPr lang="hu-HU" dirty="0"/>
              <a:t> regisztráció ilyen elmaradása nagy valószínűséggel korai kötődési zavarokra vezethető vissza.) Az, az ember, aki el van vágva belső érzéseitől, szakszóval élve „</a:t>
            </a:r>
            <a:r>
              <a:rPr lang="hu-HU" dirty="0" err="1"/>
              <a:t>alexithymias</a:t>
            </a:r>
            <a:r>
              <a:rPr lang="hu-HU" dirty="0"/>
              <a:t>”, azaz nem olvassa saját érzéseit. </a:t>
            </a:r>
          </a:p>
          <a:p>
            <a:r>
              <a:rPr lang="hu-HU" dirty="0"/>
              <a:t>Ha valaki hosszan marad olyan helyzetben, mely </a:t>
            </a:r>
            <a:r>
              <a:rPr lang="hu-HU" dirty="0" err="1"/>
              <a:t>averzív</a:t>
            </a:r>
            <a:r>
              <a:rPr lang="hu-HU" dirty="0"/>
              <a:t> jellegű, de az érzés </a:t>
            </a:r>
            <a:r>
              <a:rPr lang="hu-HU" dirty="0" err="1"/>
              <a:t>kérgi</a:t>
            </a:r>
            <a:r>
              <a:rPr lang="hu-HU" dirty="0"/>
              <a:t> regisztrációja elmarad, ennél fogva helyzetének változtatására nem érez indíttatást, akkor a testben olyan változások indulhatnak el, melyek testi betegségekhez vezetnek. </a:t>
            </a: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B0526DF-CB47-412A-8BBC-9F3692589AFB}"/>
              </a:ext>
            </a:extLst>
          </p:cNvPr>
          <p:cNvSpPr txBox="1"/>
          <p:nvPr/>
        </p:nvSpPr>
        <p:spPr>
          <a:xfrm>
            <a:off x="4763387" y="3796421"/>
            <a:ext cx="7262036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sz="2600" dirty="0"/>
              <a:t>Ez a modell szerint tehát </a:t>
            </a:r>
            <a:r>
              <a:rPr lang="hu-HU" sz="2600" b="1" dirty="0"/>
              <a:t>pszichoszomatikus betegségek úgy értelmezhetők</a:t>
            </a:r>
            <a:r>
              <a:rPr lang="hu-HU" sz="2600" dirty="0"/>
              <a:t>, hogy a harmadik szinten lévő reflektív terület nem értelmezi az alsóbb szinteken történő folyamatokat, ezáltal képtelen arra, hogy bármilyen módon csillapítsa a szervezetet érő pszicho-szociális stressz hatására kialakuló válaszokat. 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F509DCF8-8163-4412-A56D-A33CC131C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75" y="3757071"/>
            <a:ext cx="38862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61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31E8DF-7AB7-42C4-9DD3-BB58D2010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60" y="152475"/>
            <a:ext cx="10515600" cy="1059638"/>
          </a:xfrm>
        </p:spPr>
        <p:txBody>
          <a:bodyPr/>
          <a:lstStyle/>
          <a:p>
            <a:r>
              <a:rPr lang="hu-HU" dirty="0" smtClean="0"/>
              <a:t>Tovább gondolás</a:t>
            </a:r>
            <a:r>
              <a:rPr lang="hu-HU" dirty="0"/>
              <a:t>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94C317-F65A-4E21-A590-4A841400E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212113"/>
            <a:ext cx="11419368" cy="5493412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Az akupunktúrával kapcsolatos kutatásokból ismert, hogy az akupunktúra hatása kapcsolódik a </a:t>
            </a:r>
            <a:r>
              <a:rPr lang="hu-HU" dirty="0" err="1"/>
              <a:t>Periaqueductalis</a:t>
            </a:r>
            <a:r>
              <a:rPr lang="hu-HU" dirty="0"/>
              <a:t> Szürkeállományhoz (PAG). A PAG a fentebb leírt Érzelem központok „központi kerékagya”, átkapcsolási középpontja. </a:t>
            </a:r>
          </a:p>
          <a:p>
            <a:r>
              <a:rPr lang="hu-HU" b="1" u="sng" dirty="0"/>
              <a:t>Gondolat</a:t>
            </a:r>
            <a:r>
              <a:rPr lang="hu-HU" b="1" dirty="0"/>
              <a:t>: az akupunktúra </a:t>
            </a:r>
            <a:r>
              <a:rPr lang="hu-HU" b="1" dirty="0" smtClean="0"/>
              <a:t>hatása </a:t>
            </a:r>
            <a:r>
              <a:rPr lang="hu-HU" dirty="0" smtClean="0"/>
              <a:t>részben ezen</a:t>
            </a:r>
            <a:r>
              <a:rPr lang="hu-HU" b="1" dirty="0" smtClean="0"/>
              <a:t> </a:t>
            </a:r>
            <a:r>
              <a:rPr lang="hu-HU" b="1" dirty="0"/>
              <a:t>érzelmi </a:t>
            </a:r>
            <a:r>
              <a:rPr lang="hu-HU" b="1" dirty="0" smtClean="0"/>
              <a:t>központokon </a:t>
            </a:r>
            <a:r>
              <a:rPr lang="hu-HU" dirty="0" smtClean="0"/>
              <a:t>keresztül manifesztálódik.  </a:t>
            </a:r>
            <a:endParaRPr lang="hu-HU" dirty="0"/>
          </a:p>
          <a:p>
            <a:r>
              <a:rPr lang="hu-HU" dirty="0"/>
              <a:t>Az érzelmeiket nem olvasó emberek esetén a testből jövő tűérzés, a De </a:t>
            </a:r>
            <a:r>
              <a:rPr lang="hu-HU" dirty="0" err="1"/>
              <a:t>Qi</a:t>
            </a:r>
            <a:r>
              <a:rPr lang="hu-HU" dirty="0"/>
              <a:t> valamilyen, egyelőre nem ismert módon </a:t>
            </a:r>
            <a:r>
              <a:rPr lang="hu-HU" b="1" dirty="0"/>
              <a:t>áthangolhatja a </a:t>
            </a:r>
            <a:r>
              <a:rPr lang="hu-HU" b="1" dirty="0" err="1"/>
              <a:t>szubkortikális</a:t>
            </a:r>
            <a:r>
              <a:rPr lang="hu-HU" b="1" dirty="0"/>
              <a:t> Érzelmi </a:t>
            </a:r>
            <a:r>
              <a:rPr lang="hu-HU" b="1" dirty="0" smtClean="0"/>
              <a:t>központokat,</a:t>
            </a:r>
            <a:r>
              <a:rPr lang="hu-HU" dirty="0" smtClean="0"/>
              <a:t> </a:t>
            </a:r>
            <a:r>
              <a:rPr lang="hu-HU" dirty="0" smtClean="0"/>
              <a:t>ezáltal </a:t>
            </a:r>
            <a:r>
              <a:rPr lang="hu-HU" b="1" dirty="0" smtClean="0"/>
              <a:t>befolyásolja</a:t>
            </a:r>
            <a:r>
              <a:rPr lang="hu-HU" dirty="0" smtClean="0"/>
              <a:t> </a:t>
            </a:r>
            <a:r>
              <a:rPr lang="hu-HU" dirty="0" smtClean="0"/>
              <a:t>azokat </a:t>
            </a:r>
            <a:r>
              <a:rPr lang="hu-HU" b="1" dirty="0"/>
              <a:t>a testi folyamatokat</a:t>
            </a:r>
            <a:r>
              <a:rPr lang="hu-HU" dirty="0"/>
              <a:t>, amelyeket ezek az Érzelmi központok működtetnek.</a:t>
            </a:r>
          </a:p>
          <a:p>
            <a:r>
              <a:rPr lang="hu-HU" dirty="0"/>
              <a:t>De olyan esetekben is van jelentősége az akupunktúrás beavatkozásnak, amikor valaki egy adott érzést képes érezni, tudatosítani. Ez esetben az egyén dönthet úgy, hogy a megfelelő viselkedés szintű lépést megteszi, de éppenséggel a helyzetben maradás mellett is dönthet. </a:t>
            </a:r>
          </a:p>
        </p:txBody>
      </p:sp>
    </p:spTree>
    <p:extLst>
      <p:ext uri="{BB962C8B-B14F-4D97-AF65-F5344CB8AC3E}">
        <p14:creationId xmlns:p14="http://schemas.microsoft.com/office/powerpoint/2010/main" val="404252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FE338-5DCD-4B1F-856B-C59A3685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36" y="368964"/>
            <a:ext cx="11708220" cy="6180691"/>
          </a:xfrm>
        </p:spPr>
        <p:txBody>
          <a:bodyPr>
            <a:normAutofit lnSpcReduction="10000"/>
          </a:bodyPr>
          <a:lstStyle/>
          <a:p>
            <a:r>
              <a:rPr lang="hu-HU" dirty="0"/>
              <a:t>De olyan esetekben is van jelentősége az akupunktúrás beavatkozásnak, amikor valaki egy adott érzést képes érezni, tudatosítani. Ez esetben az egyén dönthet úgy, hogy a megfelelő viselkedés szintű lépést </a:t>
            </a:r>
            <a:r>
              <a:rPr lang="hu-HU" dirty="0" smtClean="0"/>
              <a:t>nem teszi meg, azaz a </a:t>
            </a:r>
            <a:r>
              <a:rPr lang="hu-HU" dirty="0"/>
              <a:t>helyzetben maradás mellett is </a:t>
            </a:r>
            <a:r>
              <a:rPr lang="hu-HU" dirty="0" smtClean="0"/>
              <a:t>dönthet, a szomatikus válasz ezen esetekben is létrejön. </a:t>
            </a:r>
            <a:endParaRPr lang="hu-HU" dirty="0"/>
          </a:p>
          <a:p>
            <a:r>
              <a:rPr lang="hu-HU" dirty="0" smtClean="0"/>
              <a:t>Fontos: egy </a:t>
            </a:r>
            <a:r>
              <a:rPr lang="hu-HU" dirty="0"/>
              <a:t>érzelem </a:t>
            </a:r>
            <a:r>
              <a:rPr lang="hu-HU" dirty="0" err="1"/>
              <a:t>kérgi</a:t>
            </a:r>
            <a:r>
              <a:rPr lang="hu-HU" dirty="0"/>
              <a:t> olvasása nem gátolja meg, hogy az érzelem és az érzelemhez kapcsolódó szomatikus/fiziológiai válasz </a:t>
            </a:r>
            <a:r>
              <a:rPr lang="hu-HU" dirty="0" smtClean="0"/>
              <a:t>kialakuljon. </a:t>
            </a:r>
            <a:endParaRPr lang="hu-HU" dirty="0"/>
          </a:p>
          <a:p>
            <a:r>
              <a:rPr lang="hu-HU" dirty="0" smtClean="0"/>
              <a:t>Megfigyelés:</a:t>
            </a:r>
            <a:r>
              <a:rPr lang="hu-HU" dirty="0" smtClean="0"/>
              <a:t> sok esetben a </a:t>
            </a:r>
            <a:r>
              <a:rPr lang="hu-HU" dirty="0"/>
              <a:t>kiváltó </a:t>
            </a:r>
            <a:r>
              <a:rPr lang="hu-HU" b="1" dirty="0" err="1"/>
              <a:t>averzív</a:t>
            </a:r>
            <a:r>
              <a:rPr lang="hu-HU" b="1" dirty="0"/>
              <a:t> érzelmi helyzet megoldódása után is fennmarad az </a:t>
            </a:r>
            <a:r>
              <a:rPr lang="hu-HU" b="1" dirty="0" err="1"/>
              <a:t>averzív</a:t>
            </a:r>
            <a:r>
              <a:rPr lang="hu-HU" b="1" dirty="0"/>
              <a:t> ingerhez társuló szomatikus válasz. </a:t>
            </a:r>
          </a:p>
          <a:p>
            <a:r>
              <a:rPr lang="hu-HU" b="1" u="sng" dirty="0" smtClean="0"/>
              <a:t>Gondolat</a:t>
            </a:r>
            <a:r>
              <a:rPr lang="hu-HU" dirty="0" smtClean="0"/>
              <a:t>: Az </a:t>
            </a:r>
            <a:r>
              <a:rPr lang="hu-HU" b="1" dirty="0" err="1"/>
              <a:t>averzív</a:t>
            </a:r>
            <a:r>
              <a:rPr lang="hu-HU" b="1" dirty="0"/>
              <a:t> inger zárványként tárolódik a limbikus rendszerben</a:t>
            </a:r>
            <a:r>
              <a:rPr lang="hu-HU" dirty="0"/>
              <a:t>, a </a:t>
            </a:r>
            <a:r>
              <a:rPr lang="hu-HU" dirty="0" err="1"/>
              <a:t>kérgi</a:t>
            </a:r>
            <a:r>
              <a:rPr lang="hu-HU" dirty="0"/>
              <a:t> reflexió nem képes az érzelmi központ működését, aktivációját kikapcsolni, azaz a rendszer nem képes az </a:t>
            </a:r>
            <a:r>
              <a:rPr lang="hu-HU" dirty="0" err="1"/>
              <a:t>ekvillibrium</a:t>
            </a:r>
            <a:r>
              <a:rPr lang="hu-HU" dirty="0"/>
              <a:t> állapotába visszaállni.</a:t>
            </a:r>
          </a:p>
          <a:p>
            <a:r>
              <a:rPr lang="hu-HU" dirty="0"/>
              <a:t>Egyrészt egy esetleges </a:t>
            </a:r>
            <a:r>
              <a:rPr lang="hu-HU" b="1" dirty="0"/>
              <a:t>genetikai hajlam</a:t>
            </a:r>
            <a:r>
              <a:rPr lang="hu-HU" dirty="0"/>
              <a:t>, mint sérülékenység és ezzel társuló </a:t>
            </a:r>
            <a:r>
              <a:rPr lang="hu-HU" b="1" dirty="0"/>
              <a:t>korai </a:t>
            </a:r>
            <a:r>
              <a:rPr lang="hu-HU" dirty="0"/>
              <a:t>fejlődési időszakban elszenvedett </a:t>
            </a:r>
            <a:r>
              <a:rPr lang="hu-HU" b="1" dirty="0" err="1" smtClean="0"/>
              <a:t>pszichotrauma</a:t>
            </a:r>
            <a:r>
              <a:rPr lang="hu-HU" b="1" dirty="0" smtClean="0"/>
              <a:t> </a:t>
            </a:r>
            <a:r>
              <a:rPr lang="hu-HU" dirty="0" smtClean="0"/>
              <a:t>játszhat </a:t>
            </a:r>
            <a:r>
              <a:rPr lang="hu-HU" dirty="0"/>
              <a:t>szerepet valamiféle biokémiai flexibilitás zavar kialakulásában</a:t>
            </a:r>
            <a:r>
              <a:rPr lang="hu-HU" dirty="0" smtClean="0"/>
              <a:t>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8489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 gondolás esszenciája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u="sng" dirty="0"/>
              <a:t>Gondolat</a:t>
            </a:r>
            <a:r>
              <a:rPr lang="hu-HU" b="1" dirty="0"/>
              <a:t>:</a:t>
            </a:r>
            <a:r>
              <a:rPr lang="hu-HU" dirty="0"/>
              <a:t> Az </a:t>
            </a:r>
            <a:r>
              <a:rPr lang="hu-HU" b="1" dirty="0"/>
              <a:t>akupunktúrának </a:t>
            </a:r>
            <a:r>
              <a:rPr lang="hu-HU" dirty="0"/>
              <a:t>szerepe lehet abban, hogy valamilyen jelenleg nem ismert módon </a:t>
            </a:r>
            <a:r>
              <a:rPr lang="hu-HU" b="1" dirty="0"/>
              <a:t>kioldja ezeket a limbikus rendszerben  „zárványként” betokozódott </a:t>
            </a:r>
            <a:r>
              <a:rPr lang="hu-HU" b="1" dirty="0" err="1"/>
              <a:t>averzív</a:t>
            </a:r>
            <a:r>
              <a:rPr lang="hu-HU" b="1" dirty="0"/>
              <a:t> ingereket – </a:t>
            </a:r>
            <a:r>
              <a:rPr lang="hu-HU" dirty="0"/>
              <a:t>ez túlmutatni látszik az akupunktúra non-specifikus hatásán</a:t>
            </a:r>
          </a:p>
          <a:p>
            <a:r>
              <a:rPr lang="hu-HU" dirty="0"/>
              <a:t>A központi idegrendszerre jellemző a lentről-felfelé (</a:t>
            </a:r>
            <a:r>
              <a:rPr lang="hu-HU" dirty="0" err="1"/>
              <a:t>bottom-up</a:t>
            </a:r>
            <a:r>
              <a:rPr lang="hu-HU" dirty="0"/>
              <a:t>) túlsúlyú információ áramlás. Azaz a testből, illetve a környezetből beáramló információk túlsúlyban vannak a kéregből a test felé tartó információkhoz képest. Feltételezés, hogy az akupunktúra erre a lentről felfelé haladó erősebb áramlásra csatlakozik rá, ezt kihasználva képes lehet </a:t>
            </a:r>
            <a:r>
              <a:rPr lang="hu-HU" b="1" dirty="0"/>
              <a:t>az alsóbb idegrendszeri központok elhangolódott működését helyreállítani</a:t>
            </a:r>
            <a:endParaRPr lang="hu-HU" dirty="0"/>
          </a:p>
          <a:p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98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Alternatív magyarázat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Másrészt az is elképzelhető, hogy a modern élet stressz szituációinak megoldódása kevésbé látványos, ezáltal kevésbé megélt, ezért a feloldódást jelző inger zaj szinten marad, a limbikus rendszer által nem </a:t>
            </a:r>
            <a:r>
              <a:rPr lang="hu-HU" dirty="0" err="1"/>
              <a:t>detektálódik</a:t>
            </a:r>
            <a:r>
              <a:rPr lang="hu-HU" dirty="0"/>
              <a:t> kellőképpen</a:t>
            </a:r>
            <a:r>
              <a:rPr lang="hu-HU" dirty="0" smtClean="0"/>
              <a:t>.</a:t>
            </a:r>
            <a:r>
              <a:rPr lang="hu-HU" dirty="0"/>
              <a:t> </a:t>
            </a:r>
            <a:endParaRPr lang="hu-HU" dirty="0" smtClean="0"/>
          </a:p>
          <a:p>
            <a:r>
              <a:rPr lang="hu-HU" dirty="0" smtClean="0"/>
              <a:t>Ez a </a:t>
            </a:r>
            <a:r>
              <a:rPr lang="hu-HU" dirty="0"/>
              <a:t>placebo hatás egyik magyarázatául szolgáló szignálhatás specifikus formájaként </a:t>
            </a:r>
            <a:r>
              <a:rPr lang="hu-HU" dirty="0" smtClean="0"/>
              <a:t>értelmezhető</a:t>
            </a:r>
          </a:p>
          <a:p>
            <a:r>
              <a:rPr lang="hu-HU" sz="1500" i="1" dirty="0" err="1"/>
              <a:t>Steinkopf</a:t>
            </a:r>
            <a:r>
              <a:rPr lang="hu-HU" sz="1500" i="1" dirty="0"/>
              <a:t> L (2015) The </a:t>
            </a:r>
            <a:r>
              <a:rPr lang="hu-HU" sz="1500" i="1" dirty="0" err="1"/>
              <a:t>Signaling</a:t>
            </a:r>
            <a:r>
              <a:rPr lang="hu-HU" sz="1500" i="1" dirty="0"/>
              <a:t> </a:t>
            </a:r>
            <a:r>
              <a:rPr lang="hu-HU" sz="1500" i="1" dirty="0" err="1"/>
              <a:t>Theory</a:t>
            </a:r>
            <a:r>
              <a:rPr lang="hu-HU" sz="1500" i="1" dirty="0"/>
              <a:t> of </a:t>
            </a:r>
            <a:r>
              <a:rPr lang="hu-HU" sz="1500" i="1" dirty="0" err="1"/>
              <a:t>Symptoms</a:t>
            </a:r>
            <a:r>
              <a:rPr lang="hu-HU" sz="1500" i="1" dirty="0"/>
              <a:t>: An </a:t>
            </a:r>
            <a:r>
              <a:rPr lang="hu-HU" sz="1500" i="1" dirty="0" err="1"/>
              <a:t>Evolutionary</a:t>
            </a:r>
            <a:r>
              <a:rPr lang="hu-HU" sz="1500" i="1" dirty="0"/>
              <a:t> </a:t>
            </a:r>
            <a:r>
              <a:rPr lang="hu-HU" sz="1500" i="1" dirty="0" err="1"/>
              <a:t>Explanation</a:t>
            </a:r>
            <a:r>
              <a:rPr lang="hu-HU" sz="1500" i="1" dirty="0"/>
              <a:t> of Placebo </a:t>
            </a:r>
            <a:r>
              <a:rPr lang="hu-HU" sz="1500" i="1" dirty="0" err="1"/>
              <a:t>Effect</a:t>
            </a:r>
            <a:r>
              <a:rPr lang="hu-HU" sz="1500" i="1" dirty="0"/>
              <a:t>, </a:t>
            </a:r>
            <a:r>
              <a:rPr lang="hu-HU" sz="1500" i="1" dirty="0" err="1"/>
              <a:t>Evolutionary</a:t>
            </a:r>
            <a:r>
              <a:rPr lang="hu-HU" sz="1500" i="1" dirty="0"/>
              <a:t> </a:t>
            </a:r>
            <a:r>
              <a:rPr lang="hu-HU" sz="1500" i="1" dirty="0" err="1"/>
              <a:t>psychology</a:t>
            </a:r>
            <a:r>
              <a:rPr lang="hu-HU" sz="1500" i="1" dirty="0"/>
              <a:t> 2015: 1-12. </a:t>
            </a:r>
            <a:endParaRPr lang="hu-HU" sz="1500" dirty="0"/>
          </a:p>
          <a:p>
            <a:r>
              <a:rPr lang="hu-HU" sz="1500" i="1" dirty="0"/>
              <a:t>Hamvas, S, Havasi, M, Hegyi, G (2016) </a:t>
            </a:r>
            <a:r>
              <a:rPr lang="hu-HU" sz="1500" i="1" dirty="0" err="1"/>
              <a:t>Acupuncture</a:t>
            </a:r>
            <a:r>
              <a:rPr lang="hu-HU" sz="1500" i="1" dirty="0"/>
              <a:t> and placebo </a:t>
            </a:r>
            <a:r>
              <a:rPr lang="hu-HU" sz="1500" i="1" dirty="0" err="1"/>
              <a:t>effect</a:t>
            </a:r>
            <a:r>
              <a:rPr lang="hu-HU" sz="1500" i="1" dirty="0"/>
              <a:t>, 9th European </a:t>
            </a:r>
            <a:r>
              <a:rPr lang="hu-HU" sz="1500" i="1" dirty="0" err="1"/>
              <a:t>Congress</a:t>
            </a:r>
            <a:r>
              <a:rPr lang="hu-HU" sz="1500" i="1" dirty="0"/>
              <a:t> </a:t>
            </a:r>
            <a:r>
              <a:rPr lang="hu-HU" sz="1500" i="1" dirty="0" err="1"/>
              <a:t>for</a:t>
            </a:r>
            <a:r>
              <a:rPr lang="hu-HU" sz="1500" i="1" dirty="0"/>
              <a:t> </a:t>
            </a:r>
            <a:r>
              <a:rPr lang="hu-HU" sz="1500" i="1" dirty="0" err="1"/>
              <a:t>Integrative</a:t>
            </a:r>
            <a:r>
              <a:rPr lang="hu-HU" sz="1500" i="1" dirty="0"/>
              <a:t> </a:t>
            </a:r>
            <a:r>
              <a:rPr lang="hu-HU" sz="1500" i="1" dirty="0" err="1"/>
              <a:t>Medicine</a:t>
            </a:r>
            <a:r>
              <a:rPr lang="hu-HU" sz="1500" i="1" dirty="0"/>
              <a:t> ECIM 2016 Global Summit </a:t>
            </a:r>
            <a:r>
              <a:rPr lang="hu-HU" sz="1500" i="1" dirty="0" err="1"/>
              <a:t>on</a:t>
            </a:r>
            <a:r>
              <a:rPr lang="hu-HU" sz="1500" i="1" dirty="0"/>
              <a:t> </a:t>
            </a:r>
            <a:r>
              <a:rPr lang="hu-HU" sz="1500" i="1" dirty="0" err="1"/>
              <a:t>Integrative</a:t>
            </a:r>
            <a:r>
              <a:rPr lang="hu-HU" sz="1500" i="1" dirty="0"/>
              <a:t> </a:t>
            </a:r>
            <a:r>
              <a:rPr lang="hu-HU" sz="1500" i="1" dirty="0" err="1"/>
              <a:t>Medicine</a:t>
            </a:r>
            <a:r>
              <a:rPr lang="hu-HU" sz="1500" i="1" dirty="0"/>
              <a:t> and </a:t>
            </a:r>
            <a:r>
              <a:rPr lang="hu-HU" sz="1500" i="1" dirty="0" err="1"/>
              <a:t>Healthcare</a:t>
            </a:r>
            <a:r>
              <a:rPr lang="hu-HU" sz="1500" i="1" dirty="0"/>
              <a:t>, MAOT XXXI </a:t>
            </a:r>
            <a:r>
              <a:rPr lang="hu-HU" sz="1500" i="1" dirty="0" err="1"/>
              <a:t>Congress</a:t>
            </a:r>
            <a:r>
              <a:rPr lang="hu-HU" sz="1500" i="1" dirty="0"/>
              <a:t>, Budapest</a:t>
            </a:r>
            <a:endParaRPr lang="hu-HU" sz="1500" dirty="0"/>
          </a:p>
          <a:p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19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4F9B14-4B06-4122-9BAF-85DA24C9C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hu-HU" dirty="0"/>
              <a:t>Mindez a HKO nyelvezetén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044FF9-3B4F-40DE-B258-FA425B9EC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69" y="1456660"/>
            <a:ext cx="11536325" cy="5036215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HKO szerint az élő szervezet és annak megnyilvánulásai a </a:t>
            </a:r>
            <a:r>
              <a:rPr lang="hu-HU" dirty="0" err="1"/>
              <a:t>Qi</a:t>
            </a:r>
            <a:r>
              <a:rPr lang="hu-HU" dirty="0"/>
              <a:t> különböző sűrűsödéseiként foghatók fel. </a:t>
            </a:r>
          </a:p>
          <a:p>
            <a:r>
              <a:rPr lang="hu-HU" dirty="0"/>
              <a:t>A </a:t>
            </a:r>
            <a:r>
              <a:rPr lang="hu-HU" dirty="0" err="1"/>
              <a:t>Qi</a:t>
            </a:r>
            <a:r>
              <a:rPr lang="hu-HU" dirty="0"/>
              <a:t> leginkább </a:t>
            </a:r>
            <a:r>
              <a:rPr lang="hu-HU" dirty="0" err="1"/>
              <a:t>Yang</a:t>
            </a:r>
            <a:r>
              <a:rPr lang="hu-HU" dirty="0"/>
              <a:t> formája a pszichés működés, míg a </a:t>
            </a:r>
            <a:r>
              <a:rPr lang="hu-HU" dirty="0" err="1"/>
              <a:t>Qi</a:t>
            </a:r>
            <a:r>
              <a:rPr lang="hu-HU" dirty="0"/>
              <a:t> leginkább </a:t>
            </a:r>
            <a:r>
              <a:rPr lang="hu-HU" dirty="0" err="1"/>
              <a:t>Yin</a:t>
            </a:r>
            <a:r>
              <a:rPr lang="hu-HU" dirty="0"/>
              <a:t> megnyilvánulása maga a testet felépítő anyag. A kettő között helyezkedik el a test működését irányító, meridiánokban keringő </a:t>
            </a:r>
            <a:r>
              <a:rPr lang="hu-HU" dirty="0" err="1"/>
              <a:t>Qi</a:t>
            </a:r>
            <a:r>
              <a:rPr lang="hu-HU" dirty="0"/>
              <a:t>. </a:t>
            </a:r>
          </a:p>
          <a:p>
            <a:r>
              <a:rPr lang="hu-HU" dirty="0" smtClean="0"/>
              <a:t>A pszichoszomatikus </a:t>
            </a:r>
            <a:r>
              <a:rPr lang="hu-HU" dirty="0"/>
              <a:t>betegségek értelmezhetők úgy hogy a legfinomabb </a:t>
            </a:r>
            <a:r>
              <a:rPr lang="hu-HU" dirty="0" err="1"/>
              <a:t>Qi</a:t>
            </a:r>
            <a:r>
              <a:rPr lang="hu-HU" dirty="0"/>
              <a:t> zavara a testben keringő </a:t>
            </a:r>
            <a:r>
              <a:rPr lang="hu-HU" dirty="0" err="1"/>
              <a:t>Qi</a:t>
            </a:r>
            <a:r>
              <a:rPr lang="hu-HU" dirty="0"/>
              <a:t> zavarát eredményezi, például az elfojtott harag Máj </a:t>
            </a:r>
            <a:r>
              <a:rPr lang="hu-HU" dirty="0" err="1"/>
              <a:t>Qi</a:t>
            </a:r>
            <a:r>
              <a:rPr lang="hu-HU" dirty="0"/>
              <a:t> pangást hoz létre.</a:t>
            </a:r>
          </a:p>
          <a:p>
            <a:r>
              <a:rPr lang="hu-HU" dirty="0"/>
              <a:t>A fentebb ismertetett gyógyulás ennek a folyamatnak a megfordítását jelenti: a </a:t>
            </a:r>
            <a:r>
              <a:rPr lang="hu-HU" dirty="0" err="1"/>
              <a:t>Qi</a:t>
            </a:r>
            <a:r>
              <a:rPr lang="hu-HU" dirty="0"/>
              <a:t> keringés harmonizálása kioldja a pszichés eredetű </a:t>
            </a:r>
            <a:r>
              <a:rPr lang="hu-HU" dirty="0" smtClean="0"/>
              <a:t>blokkot. </a:t>
            </a:r>
            <a:r>
              <a:rPr lang="hu-HU" dirty="0"/>
              <a:t>Ennek eredményeként a </a:t>
            </a:r>
            <a:r>
              <a:rPr lang="hu-HU" dirty="0" err="1"/>
              <a:t>Qi</a:t>
            </a:r>
            <a:r>
              <a:rPr lang="hu-HU" dirty="0"/>
              <a:t> pangás okozta testi panaszok oldódnak, a probléma ismét megjelenik az eredeti ok szintjén, azaz pszichés probléma formájában manifesztálódik. </a:t>
            </a:r>
            <a:endParaRPr lang="hu-HU" dirty="0">
              <a:highlight>
                <a:srgbClr val="FFFF00"/>
              </a:highlight>
            </a:endParaRPr>
          </a:p>
          <a:p>
            <a:r>
              <a:rPr lang="hu-HU" dirty="0"/>
              <a:t>Az elméletek áttekintése után nézzük meg, hogyan történik mind ez a gyakorlatban. </a:t>
            </a:r>
          </a:p>
        </p:txBody>
      </p:sp>
    </p:spTree>
    <p:extLst>
      <p:ext uri="{BB962C8B-B14F-4D97-AF65-F5344CB8AC3E}">
        <p14:creationId xmlns:p14="http://schemas.microsoft.com/office/powerpoint/2010/main" val="540530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601EEA-01A3-4DD2-8696-BF844C0E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40" y="570983"/>
            <a:ext cx="11632018" cy="6074366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38 éves nő páciens </a:t>
            </a:r>
            <a:r>
              <a:rPr lang="hu-HU" dirty="0" err="1"/>
              <a:t>premenstruációs</a:t>
            </a:r>
            <a:r>
              <a:rPr lang="hu-HU" dirty="0"/>
              <a:t> időszakban jelentkező, hányással kísért homloktáji fejfájás miatt keresett fel. </a:t>
            </a:r>
          </a:p>
          <a:p>
            <a:r>
              <a:rPr lang="hu-HU" dirty="0"/>
              <a:t>Lába mindig hideg</a:t>
            </a:r>
          </a:p>
          <a:p>
            <a:r>
              <a:rPr lang="hu-HU" dirty="0"/>
              <a:t>Visszatérően sürgető vizelési ingere van</a:t>
            </a:r>
          </a:p>
          <a:p>
            <a:r>
              <a:rPr lang="hu-HU" dirty="0"/>
              <a:t>Évek óta próbálkoznak, nem tud teherbe esni. (Első gyermeke is nehezen fogant.) </a:t>
            </a:r>
          </a:p>
          <a:p>
            <a:r>
              <a:rPr lang="hu-HU" dirty="0"/>
              <a:t>Menstruációs ciklusának hossza változó, 45 nap körüli</a:t>
            </a:r>
          </a:p>
          <a:p>
            <a:r>
              <a:rPr lang="hu-HU" dirty="0"/>
              <a:t>Szexuális libidója csökkent</a:t>
            </a:r>
          </a:p>
          <a:p>
            <a:r>
              <a:rPr lang="hu-HU" dirty="0"/>
              <a:t>Sokszor olyan érzése van, mintha gyomrában egy kő lenne</a:t>
            </a:r>
          </a:p>
          <a:p>
            <a:r>
              <a:rPr lang="hu-HU" dirty="0"/>
              <a:t>Étvágya rossz</a:t>
            </a:r>
          </a:p>
          <a:p>
            <a:r>
              <a:rPr lang="hu-HU" dirty="0"/>
              <a:t>Éjszaka sokszor felébred éjjel 1 óra tájban</a:t>
            </a:r>
          </a:p>
          <a:p>
            <a:r>
              <a:rPr lang="hu-HU" dirty="0"/>
              <a:t>Fizikailag és “lelkileg” is fáradt</a:t>
            </a:r>
          </a:p>
          <a:p>
            <a:r>
              <a:rPr lang="hu-HU" dirty="0"/>
              <a:t>Nyelve sápadt, fodrozott, nyelvén </a:t>
            </a:r>
            <a:r>
              <a:rPr lang="hu-HU" dirty="0" err="1"/>
              <a:t>pangásos</a:t>
            </a:r>
            <a:r>
              <a:rPr lang="hu-HU" dirty="0"/>
              <a:t> pöttyök látszanak</a:t>
            </a:r>
          </a:p>
          <a:p>
            <a:r>
              <a:rPr lang="hu-HU" dirty="0"/>
              <a:t>Pulzusa fonalas.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214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C31F967D-19D5-44EF-8F4C-EEE486A8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329609"/>
            <a:ext cx="11695814" cy="62732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b="1" dirty="0"/>
              <a:t>Bármilyen gyógyító kezelés hatásának </a:t>
            </a:r>
            <a:r>
              <a:rPr lang="hu-HU" dirty="0"/>
              <a:t>összetevői: </a:t>
            </a:r>
          </a:p>
          <a:p>
            <a:pPr marL="514350" indent="-514350">
              <a:buFont typeface="+mj-lt"/>
              <a:buAutoNum type="arabicPeriod"/>
            </a:pPr>
            <a:r>
              <a:rPr lang="hu-HU" u="sng" dirty="0"/>
              <a:t>Természetes gyógyulás </a:t>
            </a:r>
            <a:r>
              <a:rPr lang="hu-HU" dirty="0"/>
              <a:t>- kezelés nélkül is megtörténik </a:t>
            </a:r>
          </a:p>
          <a:p>
            <a:pPr marL="514350" indent="-514350">
              <a:buFont typeface="+mj-lt"/>
              <a:buAutoNum type="arabicPeriod"/>
            </a:pPr>
            <a:r>
              <a:rPr lang="hu-HU" u="sng" dirty="0"/>
              <a:t>Nem-specifikus hatás </a:t>
            </a:r>
            <a:r>
              <a:rPr lang="hu-HU" dirty="0"/>
              <a:t>- placebo hatásnak is szoktunk hívni (bár az észlelt placebo hatás valójában a természetes gyógyulás és a kezelés nem specifikus hatásának összege)</a:t>
            </a:r>
          </a:p>
          <a:p>
            <a:pPr marL="514350" indent="-514350">
              <a:buFont typeface="+mj-lt"/>
              <a:buAutoNum type="arabicPeriod"/>
            </a:pPr>
            <a:r>
              <a:rPr lang="hu-HU" u="sng" dirty="0"/>
              <a:t>Specifikus hatás </a:t>
            </a:r>
            <a:r>
              <a:rPr lang="hu-HU" dirty="0"/>
              <a:t>– a kezelés egyedi „hatóanyaga”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/>
              <a:t>Akupunktúrás kezelés </a:t>
            </a:r>
            <a:r>
              <a:rPr lang="hu-HU" dirty="0"/>
              <a:t>esetén érdemes tovább bontani, és 5 féle hatásról beszélni: </a:t>
            </a:r>
          </a:p>
          <a:p>
            <a:r>
              <a:rPr lang="hu-HU" dirty="0"/>
              <a:t>Nem-specifikus hatás is felosztható: </a:t>
            </a:r>
          </a:p>
          <a:p>
            <a:pPr lvl="1"/>
            <a:r>
              <a:rPr lang="hu-HU" dirty="0"/>
              <a:t>akupunktúra specifikus placebo vagy más néven nem-specifikus hatásra, és </a:t>
            </a:r>
          </a:p>
          <a:p>
            <a:pPr lvl="1"/>
            <a:r>
              <a:rPr lang="hu-HU" dirty="0"/>
              <a:t>általános placebo hatásra. </a:t>
            </a:r>
          </a:p>
          <a:p>
            <a:r>
              <a:rPr lang="hu-HU" dirty="0"/>
              <a:t>Specifikus hatás is felosztható: </a:t>
            </a:r>
          </a:p>
          <a:p>
            <a:pPr lvl="1"/>
            <a:r>
              <a:rPr lang="hu-HU" dirty="0"/>
              <a:t>a tűszúrás, mint mechanikus inger okozta </a:t>
            </a:r>
            <a:r>
              <a:rPr lang="hu-HU" dirty="0" smtClean="0"/>
              <a:t>hatásra</a:t>
            </a:r>
            <a:r>
              <a:rPr lang="en-GB" dirty="0" smtClean="0"/>
              <a:t> </a:t>
            </a:r>
            <a:r>
              <a:rPr lang="hu-HU" dirty="0" smtClean="0"/>
              <a:t>(szemi-specifikus) </a:t>
            </a:r>
            <a:endParaRPr lang="hu-HU" dirty="0"/>
          </a:p>
          <a:p>
            <a:pPr lvl="1"/>
            <a:r>
              <a:rPr lang="hu-HU" dirty="0"/>
              <a:t>a HKO elméletén alapuló pontszelekciót követő mechanikus ingerléséhez köthető hatásra.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1320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AE1104-A970-4995-90C2-CF489A93C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6" y="751737"/>
            <a:ext cx="11408735" cy="5595900"/>
          </a:xfrm>
        </p:spPr>
        <p:txBody>
          <a:bodyPr>
            <a:normAutofit/>
          </a:bodyPr>
          <a:lstStyle/>
          <a:p>
            <a:r>
              <a:rPr lang="hu-HU" b="1" dirty="0"/>
              <a:t>Máj </a:t>
            </a:r>
            <a:r>
              <a:rPr lang="hu-HU" b="1" dirty="0" err="1"/>
              <a:t>Qi</a:t>
            </a:r>
            <a:r>
              <a:rPr lang="hu-HU" b="1" dirty="0"/>
              <a:t> pangás</a:t>
            </a:r>
            <a:r>
              <a:rPr lang="hu-HU" dirty="0"/>
              <a:t>, </a:t>
            </a:r>
            <a:r>
              <a:rPr lang="hu-HU" b="1" dirty="0"/>
              <a:t>Vese </a:t>
            </a:r>
            <a:r>
              <a:rPr lang="hu-HU" b="1" dirty="0" err="1"/>
              <a:t>Yang</a:t>
            </a:r>
            <a:r>
              <a:rPr lang="hu-HU" b="1" dirty="0"/>
              <a:t> hiány</a:t>
            </a:r>
            <a:r>
              <a:rPr lang="hu-HU" dirty="0"/>
              <a:t>, </a:t>
            </a:r>
            <a:r>
              <a:rPr lang="hu-HU" b="1" dirty="0"/>
              <a:t>Lép </a:t>
            </a:r>
            <a:r>
              <a:rPr lang="hu-HU" b="1" dirty="0" err="1"/>
              <a:t>Qi</a:t>
            </a:r>
            <a:r>
              <a:rPr lang="hu-HU" b="1" dirty="0"/>
              <a:t> hiány</a:t>
            </a:r>
            <a:r>
              <a:rPr lang="hu-HU" dirty="0"/>
              <a:t>, továbbá </a:t>
            </a:r>
            <a:r>
              <a:rPr lang="hu-HU" b="1" dirty="0"/>
              <a:t>Felszálló Máj </a:t>
            </a:r>
            <a:r>
              <a:rPr lang="hu-HU" b="1" dirty="0" err="1"/>
              <a:t>Yang</a:t>
            </a:r>
            <a:r>
              <a:rPr lang="hu-HU" b="1" dirty="0"/>
              <a:t> zaklatja a Szívet </a:t>
            </a:r>
            <a:r>
              <a:rPr lang="hu-HU" dirty="0"/>
              <a:t>energetikai zavarok állapíthatók meg. </a:t>
            </a:r>
          </a:p>
          <a:p>
            <a:r>
              <a:rPr lang="hu-HU" dirty="0"/>
              <a:t>A Máj </a:t>
            </a:r>
            <a:r>
              <a:rPr lang="hu-HU" dirty="0" err="1"/>
              <a:t>Yang</a:t>
            </a:r>
            <a:r>
              <a:rPr lang="hu-HU" dirty="0"/>
              <a:t> Felszállás hátterében </a:t>
            </a:r>
            <a:r>
              <a:rPr lang="hu-HU" dirty="0" err="1"/>
              <a:t>Yin</a:t>
            </a:r>
            <a:r>
              <a:rPr lang="hu-HU" dirty="0"/>
              <a:t> hiányt feltételeztem, melyet a Lép </a:t>
            </a:r>
            <a:r>
              <a:rPr lang="hu-HU" dirty="0" err="1"/>
              <a:t>Qi</a:t>
            </a:r>
            <a:r>
              <a:rPr lang="hu-HU" dirty="0"/>
              <a:t> hiánnyal hoztam összefüggésbe. </a:t>
            </a:r>
          </a:p>
          <a:p>
            <a:r>
              <a:rPr lang="hu-HU" dirty="0"/>
              <a:t>Lép </a:t>
            </a:r>
            <a:r>
              <a:rPr lang="hu-HU" dirty="0" err="1"/>
              <a:t>Qi</a:t>
            </a:r>
            <a:r>
              <a:rPr lang="hu-HU" dirty="0"/>
              <a:t> hiány esetén a Lép átalakító funkciója sérül és a gyenge Lép a táplálékból sem elegendő táplálék esszenciát, sem elegendő Vért és hasznos </a:t>
            </a:r>
            <a:r>
              <a:rPr lang="hu-HU" dirty="0" err="1"/>
              <a:t>Yin</a:t>
            </a:r>
            <a:r>
              <a:rPr lang="hu-HU" dirty="0"/>
              <a:t> folyadékot nem képes létrehozni. </a:t>
            </a:r>
          </a:p>
          <a:p>
            <a:r>
              <a:rPr lang="hu-HU" dirty="0"/>
              <a:t>(Ez utóbbi feltételezés a terápia előre haladásával igazolást nyer. A nyolcadik kezelés során a páciens arról számolt be, hogy éjszaka arra ébredt, hogy “forrtak a csontjai”. Ez tipikus </a:t>
            </a:r>
            <a:r>
              <a:rPr lang="hu-HU" dirty="0" err="1"/>
              <a:t>Yin</a:t>
            </a:r>
            <a:r>
              <a:rPr lang="hu-HU" dirty="0"/>
              <a:t> hiányos tünet, melyet a HKO szövegei “gőzölgő csontláz”-ként írnak le. Valószínűleg ez a Lép </a:t>
            </a:r>
            <a:r>
              <a:rPr lang="hu-HU" dirty="0" err="1"/>
              <a:t>Qi</a:t>
            </a:r>
            <a:r>
              <a:rPr lang="hu-HU" dirty="0"/>
              <a:t> hiány töltését szolgáló </a:t>
            </a:r>
            <a:r>
              <a:rPr lang="hu-HU" dirty="0" err="1"/>
              <a:t>moxálás</a:t>
            </a:r>
            <a:r>
              <a:rPr lang="hu-HU" dirty="0"/>
              <a:t> mellékhatásaként jelentkezett.)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155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CCEC19F9-CB32-459F-B9D8-3531C0E724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378409"/>
              </p:ext>
            </p:extLst>
          </p:nvPr>
        </p:nvGraphicFramePr>
        <p:xfrm>
          <a:off x="1104406" y="1010096"/>
          <a:ext cx="9215251" cy="5611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4326">
                  <a:extLst>
                    <a:ext uri="{9D8B030D-6E8A-4147-A177-3AD203B41FA5}">
                      <a16:colId xmlns:a16="http://schemas.microsoft.com/office/drawing/2014/main" val="1080610423"/>
                    </a:ext>
                  </a:extLst>
                </a:gridCol>
                <a:gridCol w="2892713">
                  <a:extLst>
                    <a:ext uri="{9D8B030D-6E8A-4147-A177-3AD203B41FA5}">
                      <a16:colId xmlns:a16="http://schemas.microsoft.com/office/drawing/2014/main" val="3456692733"/>
                    </a:ext>
                  </a:extLst>
                </a:gridCol>
                <a:gridCol w="3218212">
                  <a:extLst>
                    <a:ext uri="{9D8B030D-6E8A-4147-A177-3AD203B41FA5}">
                      <a16:colId xmlns:a16="http://schemas.microsoft.com/office/drawing/2014/main" val="229959866"/>
                    </a:ext>
                  </a:extLst>
                </a:gridCol>
              </a:tblGrid>
              <a:tr h="28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Tünet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Energetikai zavar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Alkalmazott pontok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0616766"/>
                  </a:ext>
                </a:extLst>
              </a:tr>
              <a:tr h="11803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</a:rPr>
                        <a:t>Premenstruációs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 időszakban jelentkező, hányással kisért homloktáji fejfájás. Nyelvén </a:t>
                      </a: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</a:rPr>
                        <a:t>pangásos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 pöttyök látszanak,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Máj </a:t>
                      </a: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pangás, mely Gyomor </a:t>
                      </a: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Ni-t és Gyomor Tűz Felszállást okoz. 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Liv3-LI4, G41-TE5, 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St44, G43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853125"/>
                  </a:ext>
                </a:extLst>
              </a:tr>
              <a:tr h="17771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Lába mindig hideg, Visszatérően sürgető vizelési ingere van. Szexuális libidója csökkent Nehezen esik teherbe. Periódusának hossza változó, 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45 nap körüli. 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Vese </a:t>
                      </a: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Yang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hiány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K3, K7x, Cv4, 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B23x, Gv4x, Gv20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Továbbá a nőgyógyászati panasz miatt Sp8, St29, B32.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354826"/>
                  </a:ext>
                </a:extLst>
              </a:tr>
              <a:tr h="1478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tx1"/>
                          </a:solidFill>
                          <a:effectLst/>
                        </a:rPr>
                        <a:t>Gyomrában mintha egy kő lenne. Étvágya rossz. Fizikailag és “lelkileg” is fáradt. </a:t>
                      </a:r>
                      <a:endParaRPr lang="hu-H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tx1"/>
                          </a:solidFill>
                          <a:effectLst/>
                        </a:rPr>
                        <a:t>Nyelve sápadt, fodrozott. Pulzusa fonalas. </a:t>
                      </a:r>
                      <a:endParaRPr lang="hu-H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Lép-Gyomor Qi hiány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Sp3, St36x Cv6x, 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Gv20, B20,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692135"/>
                  </a:ext>
                </a:extLst>
              </a:tr>
              <a:tr h="8819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Éjszaka sokszor felébred éjjel 1 óra tájban.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Felszálló Máj Yang zaklatja a Szívet, 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háttérben Yin hiány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Sp6, H7, Cv15, ExHN3, 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K6-Lu7, K7-H6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152808"/>
                  </a:ext>
                </a:extLst>
              </a:tr>
            </a:tbl>
          </a:graphicData>
        </a:graphic>
      </p:graphicFrame>
      <p:sp>
        <p:nvSpPr>
          <p:cNvPr id="5" name="Tartalom helye 2">
            <a:extLst>
              <a:ext uri="{FF2B5EF4-FFF2-40B4-BE49-F238E27FC236}">
                <a16:creationId xmlns:a16="http://schemas.microsoft.com/office/drawing/2014/main" id="{007169BE-ECB3-4C70-9770-1915B6ACF24F}"/>
              </a:ext>
            </a:extLst>
          </p:cNvPr>
          <p:cNvSpPr txBox="1">
            <a:spLocks/>
          </p:cNvSpPr>
          <p:nvPr/>
        </p:nvSpPr>
        <p:spPr>
          <a:xfrm>
            <a:off x="168349" y="244548"/>
            <a:ext cx="11559362" cy="6060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A kezelés során a fenti diagnózisoknak megfelelő receptúrát állítottam össze, melyet többször módosítottam. Az alábbi táblázatban a teljesség igénye nélkül sorolom fel az alkalmazott pontokat.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0707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773B3B-0305-44D5-96BA-E84B0C5D4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07" y="297712"/>
            <a:ext cx="11525693" cy="6337004"/>
          </a:xfrm>
        </p:spPr>
        <p:txBody>
          <a:bodyPr>
            <a:normAutofit fontScale="77500" lnSpcReduction="20000"/>
          </a:bodyPr>
          <a:lstStyle/>
          <a:p>
            <a:r>
              <a:rPr lang="hu-HU" b="1" dirty="0"/>
              <a:t>Az első kezelés után </a:t>
            </a:r>
            <a:r>
              <a:rPr lang="hu-HU" dirty="0"/>
              <a:t>megjött a </a:t>
            </a:r>
            <a:r>
              <a:rPr lang="hu-HU" dirty="0" err="1"/>
              <a:t>mensese</a:t>
            </a:r>
            <a:r>
              <a:rPr lang="hu-HU" dirty="0"/>
              <a:t> 28-ik napra. Ilyen még soha életében nem volt- mondta. Azt érezte, élesebben lát, mint korábban. </a:t>
            </a:r>
          </a:p>
          <a:p>
            <a:r>
              <a:rPr lang="hu-HU" b="1" dirty="0"/>
              <a:t>Második kezelést </a:t>
            </a:r>
            <a:r>
              <a:rPr lang="hu-HU" dirty="0"/>
              <a:t>megelőző éjjel nem aludt, reggel fejfájással ébredt. (Az alvás még sokáig problémás maradt.)</a:t>
            </a:r>
          </a:p>
          <a:p>
            <a:r>
              <a:rPr lang="hu-HU" b="1" dirty="0"/>
              <a:t>Az ötödik alkalommal </a:t>
            </a:r>
            <a:r>
              <a:rPr lang="hu-HU" dirty="0"/>
              <a:t>tudott először ellazulni. </a:t>
            </a:r>
          </a:p>
          <a:p>
            <a:r>
              <a:rPr lang="hu-HU" b="1" dirty="0"/>
              <a:t>A hatodik alkalommal </a:t>
            </a:r>
            <a:r>
              <a:rPr lang="hu-HU" u="sng" dirty="0"/>
              <a:t>elkezdett beszélni a szorongásáról</a:t>
            </a:r>
            <a:r>
              <a:rPr lang="hu-HU" dirty="0"/>
              <a:t>, illetve </a:t>
            </a:r>
            <a:r>
              <a:rPr lang="hu-HU" u="sng" dirty="0"/>
              <a:t>gyermekkori és kamaszkori élmények jöttek felszínre. </a:t>
            </a:r>
          </a:p>
          <a:p>
            <a:r>
              <a:rPr lang="hu-HU" b="1" dirty="0"/>
              <a:t>A nyolcadik alkalommal </a:t>
            </a:r>
            <a:r>
              <a:rPr lang="hu-HU" dirty="0"/>
              <a:t>számol be arról, hogy éjszaka forrtak a csontjai és emiatt nem tud aludni. Ekkor a </a:t>
            </a:r>
            <a:r>
              <a:rPr lang="hu-HU" dirty="0" err="1"/>
              <a:t>moxálást</a:t>
            </a:r>
            <a:r>
              <a:rPr lang="hu-HU" dirty="0"/>
              <a:t> átmenetileg felfüggesztettem és nagyobb hangsúlyt fektettem a </a:t>
            </a:r>
            <a:r>
              <a:rPr lang="hu-HU" dirty="0" err="1"/>
              <a:t>Yin</a:t>
            </a:r>
            <a:r>
              <a:rPr lang="hu-HU" dirty="0"/>
              <a:t> védelemre.</a:t>
            </a:r>
          </a:p>
          <a:p>
            <a:r>
              <a:rPr lang="hu-HU" b="1" dirty="0"/>
              <a:t>A kilencedik kezelésnél </a:t>
            </a:r>
            <a:r>
              <a:rPr lang="hu-HU" dirty="0"/>
              <a:t>arról számolt be, hogy </a:t>
            </a:r>
            <a:r>
              <a:rPr lang="hu-HU" u="sng" dirty="0"/>
              <a:t>több pszichés-jellegű konfliktust oldott meg, kérdések jöttek, melyekre kész volt benne a válasz</a:t>
            </a:r>
            <a:r>
              <a:rPr lang="hu-HU" dirty="0"/>
              <a:t>.</a:t>
            </a:r>
          </a:p>
          <a:p>
            <a:r>
              <a:rPr lang="hu-HU" b="1" dirty="0"/>
              <a:t>Tizedik alkalomtól </a:t>
            </a:r>
            <a:r>
              <a:rPr lang="hu-HU" dirty="0"/>
              <a:t>kezdve tudott aludni, elmondta, hogy jobban van.</a:t>
            </a:r>
          </a:p>
          <a:p>
            <a:r>
              <a:rPr lang="hu-HU" b="1" dirty="0"/>
              <a:t>A 11-ik kezelésnél </a:t>
            </a:r>
            <a:r>
              <a:rPr lang="hu-HU" dirty="0"/>
              <a:t>arról számol be, hogy </a:t>
            </a:r>
            <a:r>
              <a:rPr lang="hu-HU" u="sng" dirty="0" smtClean="0"/>
              <a:t>végig gondolta </a:t>
            </a:r>
            <a:r>
              <a:rPr lang="hu-HU" u="sng" dirty="0"/>
              <a:t>az életét</a:t>
            </a:r>
            <a:r>
              <a:rPr lang="hu-HU" dirty="0"/>
              <a:t>. </a:t>
            </a:r>
          </a:p>
          <a:p>
            <a:r>
              <a:rPr lang="hu-HU" b="1" dirty="0"/>
              <a:t>A 13-ik kezelésnél </a:t>
            </a:r>
            <a:r>
              <a:rPr lang="hu-HU" dirty="0"/>
              <a:t>állapot romlásról, tünetek visszatéréséről számolt be. </a:t>
            </a:r>
          </a:p>
          <a:p>
            <a:r>
              <a:rPr lang="hu-HU" b="1" dirty="0"/>
              <a:t>A 15-ik alkalommal </a:t>
            </a:r>
            <a:r>
              <a:rPr lang="hu-HU" dirty="0"/>
              <a:t>ismét javulásról számolt be. </a:t>
            </a:r>
          </a:p>
          <a:p>
            <a:r>
              <a:rPr lang="hu-HU" b="1" dirty="0"/>
              <a:t>A 17 alkalommal </a:t>
            </a:r>
            <a:r>
              <a:rPr lang="hu-HU" dirty="0"/>
              <a:t>elmondta, hogy korábban </a:t>
            </a:r>
            <a:r>
              <a:rPr lang="hu-HU" u="sng" dirty="0"/>
              <a:t>soha nem gondolt arra, hogy „testi tünetei mögött pszichés problémák is állhatnak”</a:t>
            </a:r>
            <a:r>
              <a:rPr lang="hu-HU" dirty="0"/>
              <a:t>. </a:t>
            </a:r>
            <a:r>
              <a:rPr lang="hu-HU" dirty="0" err="1"/>
              <a:t>Ráébredt</a:t>
            </a:r>
            <a:r>
              <a:rPr lang="hu-HU" dirty="0"/>
              <a:t>, hogy már 12 éves kora előtt is szorongott, de a szorongás mindig le volt “</a:t>
            </a:r>
            <a:r>
              <a:rPr lang="hu-HU" u="sng" dirty="0" err="1"/>
              <a:t>dugózva</a:t>
            </a:r>
            <a:r>
              <a:rPr lang="hu-HU" u="sng" dirty="0"/>
              <a:t>”</a:t>
            </a:r>
            <a:r>
              <a:rPr lang="hu-HU" dirty="0"/>
              <a:t> benne.</a:t>
            </a:r>
          </a:p>
          <a:p>
            <a:r>
              <a:rPr lang="hu-HU" b="1" dirty="0"/>
              <a:t>A 18-ik kezelés </a:t>
            </a:r>
            <a:r>
              <a:rPr lang="hu-HU" dirty="0"/>
              <a:t>alatt végig sírt. Utána elmondta, „</a:t>
            </a:r>
            <a:r>
              <a:rPr lang="hu-HU" u="sng" dirty="0"/>
              <a:t>ilyen érzelmi mélységet még soha nem élt meg</a:t>
            </a:r>
            <a:r>
              <a:rPr lang="hu-HU" dirty="0"/>
              <a:t>”. Ez idő tájt teherbe esett.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7277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EE7FEB-C9C6-417C-A090-DDCC24CC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5" y="287079"/>
            <a:ext cx="11568222" cy="6018028"/>
          </a:xfrm>
        </p:spPr>
        <p:txBody>
          <a:bodyPr>
            <a:normAutofit/>
          </a:bodyPr>
          <a:lstStyle/>
          <a:p>
            <a:r>
              <a:rPr lang="hu-HU" dirty="0"/>
              <a:t>Ezt követően még kezeltem a terhesség hatodik hónapjáig. </a:t>
            </a:r>
          </a:p>
          <a:p>
            <a:r>
              <a:rPr lang="hu-HU" dirty="0"/>
              <a:t>A fejfájása nem szűnt meg teljesen. Ugyan ritkábban mint korában, de előfordult, hogy megfájdult a feje. </a:t>
            </a:r>
          </a:p>
          <a:p>
            <a:r>
              <a:rPr lang="hu-HU" dirty="0"/>
              <a:t>Az alvászavar sem tűnt el teljesen, bár alvása jelentősen javult. </a:t>
            </a:r>
          </a:p>
          <a:p>
            <a:r>
              <a:rPr lang="hu-HU" dirty="0"/>
              <a:t>„Energetikusabb lett és tisztábban, élénkebben kezdte érzékelni a világot”. </a:t>
            </a:r>
          </a:p>
          <a:p>
            <a:r>
              <a:rPr lang="hu-HU" dirty="0" smtClean="0"/>
              <a:t>Beszámolt arról, </a:t>
            </a:r>
            <a:r>
              <a:rPr lang="hu-HU" dirty="0"/>
              <a:t>hogy időnként egy-egy érzés a felszínre tört benne, és ilyenkor sírnia kellett.</a:t>
            </a:r>
          </a:p>
          <a:p>
            <a:r>
              <a:rPr lang="hu-HU" dirty="0"/>
              <a:t>Azóta már megszületett kisbabája, mindketten egészségesek. </a:t>
            </a:r>
          </a:p>
          <a:p>
            <a:r>
              <a:rPr lang="hu-HU" dirty="0"/>
              <a:t>A páciens késői gyermek volt. Édesanyja szorongó, túlvédő anyaként egy veszélyesnek tűnő világot mutatott meg neki. Másrészről a gyerek valós igényeit és képességeit semmibe vette, ennek következtében kisgyermek kora óta életét a másoknak való szorongató megfelelési kényszerben élte.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7189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D61EB9-6884-4F5E-8C9F-AD690A7E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Limitáció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00927BA-EB15-41CC-B65C-C87FB18B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Kérdés</a:t>
            </a:r>
            <a:r>
              <a:rPr lang="hu-HU" dirty="0" smtClean="0"/>
              <a:t>, </a:t>
            </a:r>
            <a:r>
              <a:rPr lang="hu-HU" dirty="0"/>
              <a:t>hogy a pszichés „kioldódásban” mekkora szerepe volt az akupunktúrának, és mekkora a kezeléssel járó non-specifikus hatásoknak (pl. kikérdezés során átélt értő és érdeklődő figyelem)?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1415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B8248-88B1-43BA-807D-5F1CB077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Konklúzió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4724F0B-9EA8-451C-93EC-DB06BDB2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825625"/>
            <a:ext cx="11217349" cy="4351338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gyakorló </a:t>
            </a:r>
            <a:r>
              <a:rPr lang="hu-HU" dirty="0" smtClean="0"/>
              <a:t>akupunktúrás orvos </a:t>
            </a:r>
            <a:r>
              <a:rPr lang="hu-HU" dirty="0"/>
              <a:t>gyakran tapasztalja az akupunktúra hatásosságát a pszichoszomatikus mechanizmussal kialakult betegségek, testi tünetek </a:t>
            </a:r>
            <a:r>
              <a:rPr lang="hu-HU" dirty="0" smtClean="0"/>
              <a:t>esetén.</a:t>
            </a:r>
          </a:p>
          <a:p>
            <a:r>
              <a:rPr lang="hu-HU" dirty="0" smtClean="0"/>
              <a:t>Talán </a:t>
            </a:r>
            <a:r>
              <a:rPr lang="hu-HU" dirty="0"/>
              <a:t>lehetséges, hogy az akupunktúra a nyugati orvoslás által limbikus rendszernek nevezett szinten </a:t>
            </a:r>
            <a:r>
              <a:rPr lang="hu-HU" dirty="0" smtClean="0"/>
              <a:t>(is) </a:t>
            </a:r>
            <a:r>
              <a:rPr lang="hu-HU" dirty="0"/>
              <a:t>hatva éri el ezt az </a:t>
            </a:r>
            <a:r>
              <a:rPr lang="hu-HU" dirty="0" smtClean="0"/>
              <a:t>eredményességet.</a:t>
            </a:r>
          </a:p>
          <a:p>
            <a:endParaRPr lang="hu-HU" dirty="0"/>
          </a:p>
          <a:p>
            <a:r>
              <a:rPr lang="hu-HU" dirty="0"/>
              <a:t>Fenti elméletet támogatja az a megfigyelés, hogy pszichoszomatikus betegségek esetén inkább </a:t>
            </a:r>
            <a:r>
              <a:rPr lang="hu-HU" dirty="0" smtClean="0"/>
              <a:t>működik az akupunktúra, </a:t>
            </a:r>
            <a:r>
              <a:rPr lang="hu-HU" dirty="0"/>
              <a:t>mint konverziók és </a:t>
            </a:r>
            <a:r>
              <a:rPr lang="hu-HU" dirty="0" err="1"/>
              <a:t>szomatizációs</a:t>
            </a:r>
            <a:r>
              <a:rPr lang="hu-HU" dirty="0"/>
              <a:t> zavarok esetén (Ez utóbbiakra jellemző, hogy nincs igazi szomatikus probléma, csupán egy pszichés konfliktus </a:t>
            </a:r>
            <a:r>
              <a:rPr lang="hu-HU" dirty="0" err="1"/>
              <a:t>konvertálódik</a:t>
            </a:r>
            <a:r>
              <a:rPr lang="hu-HU" dirty="0"/>
              <a:t>/</a:t>
            </a:r>
            <a:r>
              <a:rPr lang="hu-HU" dirty="0" err="1"/>
              <a:t>fordítódik</a:t>
            </a:r>
            <a:r>
              <a:rPr lang="hu-HU" dirty="0"/>
              <a:t> le testi tünetek </a:t>
            </a:r>
            <a:r>
              <a:rPr lang="hu-HU" dirty="0" smtClean="0"/>
              <a:t>szintjére.)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3782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9123D09F-C0CF-4047-B0AF-4178C52DE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19" y="820317"/>
            <a:ext cx="101600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2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66552D40-3AE4-4E0B-837B-17BCF8B3A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740952"/>
              </p:ext>
            </p:extLst>
          </p:nvPr>
        </p:nvGraphicFramePr>
        <p:xfrm>
          <a:off x="723014" y="448238"/>
          <a:ext cx="10630786" cy="4655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9E43A63A-EA50-423A-8DE4-D2F277E11AFC}"/>
              </a:ext>
            </a:extLst>
          </p:cNvPr>
          <p:cNvSpPr txBox="1"/>
          <p:nvPr/>
        </p:nvSpPr>
        <p:spPr>
          <a:xfrm>
            <a:off x="146295" y="6209707"/>
            <a:ext cx="11719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/>
              <a:t>Hamvas, S, Havasi, M, Hegyi, G (2016) </a:t>
            </a:r>
            <a:r>
              <a:rPr lang="hu-HU" sz="1000" i="1" dirty="0" err="1"/>
              <a:t>Acupuncture</a:t>
            </a:r>
            <a:r>
              <a:rPr lang="hu-HU" sz="1000" i="1" dirty="0"/>
              <a:t> and placebo </a:t>
            </a:r>
            <a:r>
              <a:rPr lang="hu-HU" sz="1000" i="1" dirty="0" err="1"/>
              <a:t>effect</a:t>
            </a:r>
            <a:r>
              <a:rPr lang="hu-HU" sz="1000" i="1" dirty="0"/>
              <a:t>, 9th European </a:t>
            </a:r>
            <a:r>
              <a:rPr lang="hu-HU" sz="1000" i="1" dirty="0" err="1"/>
              <a:t>Congress</a:t>
            </a:r>
            <a:r>
              <a:rPr lang="hu-HU" sz="1000" i="1" dirty="0"/>
              <a:t> </a:t>
            </a:r>
            <a:r>
              <a:rPr lang="hu-HU" sz="1000" i="1" dirty="0" err="1"/>
              <a:t>for</a:t>
            </a:r>
            <a:r>
              <a:rPr lang="hu-HU" sz="1000" i="1" dirty="0"/>
              <a:t> </a:t>
            </a:r>
            <a:r>
              <a:rPr lang="hu-HU" sz="1000" i="1" dirty="0" err="1"/>
              <a:t>Integrative</a:t>
            </a:r>
            <a:r>
              <a:rPr lang="hu-HU" sz="1000" i="1" dirty="0"/>
              <a:t> </a:t>
            </a:r>
            <a:r>
              <a:rPr lang="hu-HU" sz="1000" i="1" dirty="0" err="1"/>
              <a:t>Medicine</a:t>
            </a:r>
            <a:r>
              <a:rPr lang="hu-HU" sz="1000" i="1" dirty="0"/>
              <a:t> ECIM 2016 Global Summit </a:t>
            </a:r>
            <a:r>
              <a:rPr lang="hu-HU" sz="1000" i="1" dirty="0" err="1"/>
              <a:t>on</a:t>
            </a:r>
            <a:r>
              <a:rPr lang="hu-HU" sz="1000" i="1" dirty="0"/>
              <a:t> </a:t>
            </a:r>
            <a:r>
              <a:rPr lang="hu-HU" sz="1000" i="1" dirty="0" err="1"/>
              <a:t>Integrative</a:t>
            </a:r>
            <a:r>
              <a:rPr lang="hu-HU" sz="1000" i="1" dirty="0"/>
              <a:t> </a:t>
            </a:r>
            <a:r>
              <a:rPr lang="hu-HU" sz="1000" i="1" dirty="0" err="1"/>
              <a:t>Medicine</a:t>
            </a:r>
            <a:r>
              <a:rPr lang="hu-HU" sz="1000" i="1" dirty="0"/>
              <a:t> and </a:t>
            </a:r>
            <a:r>
              <a:rPr lang="hu-HU" sz="1000" i="1" dirty="0" err="1"/>
              <a:t>Healthcare</a:t>
            </a:r>
            <a:r>
              <a:rPr lang="hu-HU" sz="1000" i="1" dirty="0"/>
              <a:t>, MAOT XXXI </a:t>
            </a:r>
            <a:r>
              <a:rPr lang="hu-HU" sz="1000" i="1" dirty="0" err="1"/>
              <a:t>Congress</a:t>
            </a:r>
            <a:r>
              <a:rPr lang="hu-HU" sz="1000" i="1" dirty="0"/>
              <a:t>, Budapest</a:t>
            </a:r>
            <a:endParaRPr lang="hu-HU" sz="1000" dirty="0"/>
          </a:p>
          <a:p>
            <a:r>
              <a:rPr lang="hu-HU" sz="1000" i="1" dirty="0"/>
              <a:t>Havasi, M, Hamvas, Hegyi, G (2016) </a:t>
            </a:r>
            <a:r>
              <a:rPr lang="hu-HU" sz="1000" i="1" dirty="0" err="1"/>
              <a:t>Acupuncture</a:t>
            </a:r>
            <a:r>
              <a:rPr lang="hu-HU" sz="1000" i="1" dirty="0"/>
              <a:t> and Research, 9</a:t>
            </a:r>
            <a:r>
              <a:rPr lang="hu-HU" sz="1000" i="1" baseline="30000" dirty="0"/>
              <a:t>th</a:t>
            </a:r>
            <a:r>
              <a:rPr lang="hu-HU" sz="1000" i="1" dirty="0"/>
              <a:t> European </a:t>
            </a:r>
            <a:r>
              <a:rPr lang="hu-HU" sz="1000" i="1" dirty="0" err="1"/>
              <a:t>Congress</a:t>
            </a:r>
            <a:r>
              <a:rPr lang="hu-HU" sz="1000" i="1" dirty="0"/>
              <a:t> </a:t>
            </a:r>
            <a:r>
              <a:rPr lang="hu-HU" sz="1000" i="1" dirty="0" err="1"/>
              <a:t>for</a:t>
            </a:r>
            <a:r>
              <a:rPr lang="hu-HU" sz="1000" i="1" dirty="0"/>
              <a:t> </a:t>
            </a:r>
            <a:r>
              <a:rPr lang="hu-HU" sz="1000" i="1" dirty="0" err="1"/>
              <a:t>Integrative</a:t>
            </a:r>
            <a:r>
              <a:rPr lang="hu-HU" sz="1000" i="1" dirty="0"/>
              <a:t> </a:t>
            </a:r>
            <a:r>
              <a:rPr lang="hu-HU" sz="1000" i="1" dirty="0" err="1"/>
              <a:t>Medicine</a:t>
            </a:r>
            <a:r>
              <a:rPr lang="hu-HU" sz="1000" i="1" dirty="0"/>
              <a:t> ECIM 2016 Global Summit </a:t>
            </a:r>
            <a:r>
              <a:rPr lang="hu-HU" sz="1000" i="1" dirty="0" err="1"/>
              <a:t>on</a:t>
            </a:r>
            <a:r>
              <a:rPr lang="hu-HU" sz="1000" i="1" dirty="0"/>
              <a:t> </a:t>
            </a:r>
            <a:r>
              <a:rPr lang="hu-HU" sz="1000" i="1" dirty="0" err="1"/>
              <a:t>Integrative</a:t>
            </a:r>
            <a:r>
              <a:rPr lang="hu-HU" sz="1000" i="1" dirty="0"/>
              <a:t> </a:t>
            </a:r>
            <a:r>
              <a:rPr lang="hu-HU" sz="1000" i="1" dirty="0" err="1"/>
              <a:t>Medicine</a:t>
            </a:r>
            <a:r>
              <a:rPr lang="hu-HU" sz="1000" i="1" dirty="0"/>
              <a:t> and </a:t>
            </a:r>
            <a:r>
              <a:rPr lang="hu-HU" sz="1000" i="1" dirty="0" err="1"/>
              <a:t>Healthcare</a:t>
            </a:r>
            <a:r>
              <a:rPr lang="hu-HU" sz="1000" i="1" dirty="0"/>
              <a:t>, MAOT XXXI </a:t>
            </a:r>
            <a:r>
              <a:rPr lang="hu-HU" sz="1000" i="1" dirty="0" err="1"/>
              <a:t>Congress</a:t>
            </a:r>
            <a:r>
              <a:rPr lang="hu-HU" sz="1000" i="1" dirty="0"/>
              <a:t>, Budapest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29251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1D47DC-FBFE-43C0-BE3C-7DB8E523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51" y="216270"/>
            <a:ext cx="10515600" cy="825721"/>
          </a:xfrm>
        </p:spPr>
        <p:txBody>
          <a:bodyPr/>
          <a:lstStyle/>
          <a:p>
            <a:r>
              <a:rPr lang="hu-HU" dirty="0"/>
              <a:t>Placebo hatás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1BC0C-087D-4330-9A87-39F2D428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8" y="1253330"/>
            <a:ext cx="11685180" cy="4998613"/>
          </a:xfrm>
        </p:spPr>
        <p:txBody>
          <a:bodyPr>
            <a:normAutofit/>
          </a:bodyPr>
          <a:lstStyle/>
          <a:p>
            <a:r>
              <a:rPr lang="hu-HU" dirty="0"/>
              <a:t>Az akupunktúra hatásában a </a:t>
            </a:r>
            <a:r>
              <a:rPr lang="hu-HU" b="1" dirty="0"/>
              <a:t>placebo hatásnak </a:t>
            </a:r>
            <a:r>
              <a:rPr lang="hu-HU" dirty="0"/>
              <a:t>bizonyára jelentős szerepe van. </a:t>
            </a:r>
          </a:p>
          <a:p>
            <a:r>
              <a:rPr lang="hu-HU" dirty="0"/>
              <a:t>Valószínűleg legfőbb kiváltó oka a kezelés elhagyhatatlan részét képező </a:t>
            </a:r>
            <a:r>
              <a:rPr lang="hu-HU" b="1" u="sng" dirty="0"/>
              <a:t>rituálé</a:t>
            </a:r>
            <a:r>
              <a:rPr lang="hu-HU" dirty="0"/>
              <a:t> lehet.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1" i="1" dirty="0" err="1"/>
              <a:t>Rappaport</a:t>
            </a:r>
            <a:r>
              <a:rPr lang="hu-HU" b="1" i="1" dirty="0"/>
              <a:t> rituálé modelljének 4 eleme</a:t>
            </a:r>
            <a:r>
              <a:rPr lang="hu-HU" dirty="0"/>
              <a:t>: </a:t>
            </a:r>
          </a:p>
          <a:p>
            <a:r>
              <a:rPr lang="hu-HU" dirty="0"/>
              <a:t>a mindennapitól eltérő tér, idő és szóhasználat</a:t>
            </a:r>
          </a:p>
          <a:p>
            <a:r>
              <a:rPr lang="hu-HU" dirty="0"/>
              <a:t>az aktus, mely a kliens </a:t>
            </a:r>
            <a:r>
              <a:rPr lang="hu-HU" dirty="0" err="1"/>
              <a:t>bevonódásával</a:t>
            </a:r>
            <a:r>
              <a:rPr lang="hu-HU" dirty="0"/>
              <a:t> jár </a:t>
            </a:r>
          </a:p>
          <a:p>
            <a:r>
              <a:rPr lang="hu-HU" dirty="0"/>
              <a:t>egy potenciális erő megjelenítése</a:t>
            </a:r>
          </a:p>
          <a:p>
            <a:r>
              <a:rPr lang="hu-HU" dirty="0"/>
              <a:t>az új állapot értékelése. </a:t>
            </a: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4F8F017-BA32-4D3A-A60D-2FE251334964}"/>
              </a:ext>
            </a:extLst>
          </p:cNvPr>
          <p:cNvSpPr txBox="1"/>
          <p:nvPr/>
        </p:nvSpPr>
        <p:spPr>
          <a:xfrm>
            <a:off x="146295" y="6209707"/>
            <a:ext cx="1171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dirty="0" err="1"/>
              <a:t>Rappaport</a:t>
            </a:r>
            <a:r>
              <a:rPr lang="hu-HU" sz="1200" i="1" dirty="0"/>
              <a:t>, R.A. (1999) </a:t>
            </a:r>
            <a:r>
              <a:rPr lang="hu-HU" sz="1200" i="1" dirty="0" err="1"/>
              <a:t>Ritual</a:t>
            </a:r>
            <a:r>
              <a:rPr lang="hu-HU" sz="1200" i="1" dirty="0"/>
              <a:t> and </a:t>
            </a:r>
            <a:r>
              <a:rPr lang="hu-HU" sz="1200" i="1" dirty="0" err="1"/>
              <a:t>religion</a:t>
            </a:r>
            <a:r>
              <a:rPr lang="hu-HU" sz="1200" i="1" dirty="0"/>
              <a:t> in </a:t>
            </a:r>
            <a:r>
              <a:rPr lang="hu-HU" sz="1200" i="1" dirty="0" err="1"/>
              <a:t>the</a:t>
            </a:r>
            <a:r>
              <a:rPr lang="hu-HU" sz="1200" i="1" dirty="0"/>
              <a:t> </a:t>
            </a:r>
            <a:r>
              <a:rPr lang="hu-HU" sz="1200" i="1" dirty="0" err="1"/>
              <a:t>making</a:t>
            </a:r>
            <a:r>
              <a:rPr lang="hu-HU" sz="1200" i="1" dirty="0"/>
              <a:t> of </a:t>
            </a:r>
            <a:r>
              <a:rPr lang="hu-HU" sz="1200" i="1" dirty="0" err="1"/>
              <a:t>humanity</a:t>
            </a:r>
            <a:r>
              <a:rPr lang="hu-HU" sz="1200" i="1" dirty="0"/>
              <a:t>. Cambridge, UK. Cambridge University Press.</a:t>
            </a:r>
            <a:endParaRPr lang="hu-HU" sz="1200" dirty="0"/>
          </a:p>
          <a:p>
            <a:r>
              <a:rPr lang="hu-HU" sz="1200" i="1" dirty="0" err="1"/>
              <a:t>Kaptchuk</a:t>
            </a:r>
            <a:r>
              <a:rPr lang="hu-HU" sz="1200" i="1" dirty="0"/>
              <a:t> T.J. (2011) Placebo </a:t>
            </a:r>
            <a:r>
              <a:rPr lang="hu-HU" sz="1200" i="1" dirty="0" err="1"/>
              <a:t>studies</a:t>
            </a:r>
            <a:r>
              <a:rPr lang="hu-HU" sz="1200" i="1" dirty="0"/>
              <a:t> and </a:t>
            </a:r>
            <a:r>
              <a:rPr lang="hu-HU" sz="1200" i="1" dirty="0" err="1"/>
              <a:t>ritual</a:t>
            </a:r>
            <a:r>
              <a:rPr lang="hu-HU" sz="1200" i="1" dirty="0"/>
              <a:t> </a:t>
            </a:r>
            <a:r>
              <a:rPr lang="hu-HU" sz="1200" i="1" dirty="0" err="1"/>
              <a:t>theory</a:t>
            </a:r>
            <a:r>
              <a:rPr lang="hu-HU" sz="1200" i="1" dirty="0"/>
              <a:t>: a </a:t>
            </a:r>
            <a:r>
              <a:rPr lang="hu-HU" sz="1200" i="1" dirty="0" err="1"/>
              <a:t>comparative</a:t>
            </a:r>
            <a:r>
              <a:rPr lang="hu-HU" sz="1200" i="1" dirty="0"/>
              <a:t> </a:t>
            </a:r>
            <a:r>
              <a:rPr lang="hu-HU" sz="1200" i="1" dirty="0" err="1"/>
              <a:t>analysis</a:t>
            </a:r>
            <a:r>
              <a:rPr lang="hu-HU" sz="1200" i="1" dirty="0"/>
              <a:t> of </a:t>
            </a:r>
            <a:r>
              <a:rPr lang="hu-HU" sz="1200" i="1" dirty="0" err="1"/>
              <a:t>Navajo</a:t>
            </a:r>
            <a:r>
              <a:rPr lang="hu-HU" sz="1200" i="1" dirty="0"/>
              <a:t>, </a:t>
            </a:r>
            <a:r>
              <a:rPr lang="hu-HU" sz="1200" i="1" dirty="0" err="1"/>
              <a:t>acupuncture</a:t>
            </a:r>
            <a:r>
              <a:rPr lang="hu-HU" sz="1200" i="1" dirty="0"/>
              <a:t> and </a:t>
            </a:r>
            <a:r>
              <a:rPr lang="hu-HU" sz="1200" i="1" dirty="0" err="1"/>
              <a:t>biomedical</a:t>
            </a:r>
            <a:r>
              <a:rPr lang="hu-HU" sz="1200" i="1" dirty="0"/>
              <a:t> </a:t>
            </a:r>
            <a:r>
              <a:rPr lang="hu-HU" sz="1200" i="1" dirty="0" err="1"/>
              <a:t>healing</a:t>
            </a:r>
            <a:r>
              <a:rPr lang="hu-HU" sz="1200" i="1" dirty="0"/>
              <a:t>, </a:t>
            </a:r>
            <a:r>
              <a:rPr lang="hu-HU" sz="1200" i="1" dirty="0" err="1"/>
              <a:t>Phil.Trans.R.Soc</a:t>
            </a:r>
            <a:r>
              <a:rPr lang="hu-HU" sz="1200" i="1" dirty="0"/>
              <a:t> B. 366, 1849-1858.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5183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AE295D3D-5449-4455-B706-24E91676E5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Specifikus hatások</a:t>
            </a:r>
          </a:p>
        </p:txBody>
      </p:sp>
    </p:spTree>
    <p:extLst>
      <p:ext uri="{BB962C8B-B14F-4D97-AF65-F5344CB8AC3E}">
        <p14:creationId xmlns:p14="http://schemas.microsoft.com/office/powerpoint/2010/main" val="96580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780DA4-D392-4988-B99D-DA99C919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488" y="193748"/>
            <a:ext cx="10515600" cy="878775"/>
          </a:xfrm>
        </p:spPr>
        <p:txBody>
          <a:bodyPr>
            <a:normAutofit/>
          </a:bodyPr>
          <a:lstStyle/>
          <a:p>
            <a:r>
              <a:rPr lang="hu-HU" dirty="0"/>
              <a:t>Vizsgálatok, elméletek  </a:t>
            </a:r>
            <a:r>
              <a:rPr lang="hu-HU" sz="3200" dirty="0"/>
              <a:t>(Teljesség igénye nélkül)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D711FD3-749F-4A92-AB31-BE4CFEE3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042" y="1434138"/>
            <a:ext cx="11389241" cy="5230114"/>
          </a:xfrm>
        </p:spPr>
        <p:txBody>
          <a:bodyPr>
            <a:normAutofit/>
          </a:bodyPr>
          <a:lstStyle/>
          <a:p>
            <a:r>
              <a:rPr lang="en-GB" sz="3200" dirty="0" err="1" smtClean="0"/>
              <a:t>Akupunkt</a:t>
            </a:r>
            <a:r>
              <a:rPr lang="hu-HU" sz="3200" dirty="0" err="1" smtClean="0"/>
              <a:t>úrás</a:t>
            </a:r>
            <a:r>
              <a:rPr lang="hu-HU" sz="3200" dirty="0" smtClean="0"/>
              <a:t> pontok számos eltérést mutatnak a környező bőrterületekhez képest</a:t>
            </a:r>
            <a:endParaRPr lang="hu-HU" sz="3200" dirty="0"/>
          </a:p>
          <a:p>
            <a:pPr lvl="1"/>
            <a:r>
              <a:rPr lang="hu-HU" sz="2800" dirty="0"/>
              <a:t>Idegvégződések száma</a:t>
            </a:r>
          </a:p>
          <a:p>
            <a:pPr lvl="1"/>
            <a:r>
              <a:rPr lang="hu-HU" sz="2800" dirty="0"/>
              <a:t>Elektromos ellenállás</a:t>
            </a:r>
          </a:p>
          <a:p>
            <a:pPr lvl="1"/>
            <a:r>
              <a:rPr lang="hu-HU" sz="2800" dirty="0"/>
              <a:t>Hőmérséklet</a:t>
            </a:r>
          </a:p>
          <a:p>
            <a:pPr lvl="1"/>
            <a:r>
              <a:rPr lang="hu-HU" sz="2800" dirty="0"/>
              <a:t>Hanghullám amplitúdó</a:t>
            </a:r>
          </a:p>
          <a:p>
            <a:pPr lvl="1"/>
            <a:r>
              <a:rPr lang="hu-HU" sz="2800" dirty="0"/>
              <a:t>Optikai tulajdonságok</a:t>
            </a:r>
          </a:p>
          <a:p>
            <a:pPr lvl="1"/>
            <a:r>
              <a:rPr lang="hu-HU" sz="2800" dirty="0"/>
              <a:t>CO2 kibocsátás</a:t>
            </a:r>
          </a:p>
          <a:p>
            <a:r>
              <a:rPr lang="hu-HU" sz="3200" dirty="0" smtClean="0"/>
              <a:t>Akupunktúra fájdalomcsillapító hatását alátámasztó elméletek </a:t>
            </a:r>
          </a:p>
          <a:p>
            <a:pPr marL="0" indent="0">
              <a:buNone/>
            </a:pPr>
            <a:r>
              <a:rPr lang="hu-HU" sz="3200" dirty="0" smtClean="0"/>
              <a:t>(</a:t>
            </a:r>
            <a:r>
              <a:rPr lang="hu-HU" sz="3200" dirty="0"/>
              <a:t>pl. </a:t>
            </a:r>
            <a:r>
              <a:rPr lang="hu-HU" sz="3200" dirty="0" smtClean="0"/>
              <a:t>fájdalom kapu elmélet</a:t>
            </a:r>
            <a:r>
              <a:rPr lang="hu-HU" sz="3200" dirty="0" smtClean="0"/>
              <a:t>, </a:t>
            </a:r>
            <a:r>
              <a:rPr lang="hu-HU" sz="3200" dirty="0" err="1" smtClean="0"/>
              <a:t>endorfinerg</a:t>
            </a:r>
            <a:r>
              <a:rPr lang="hu-HU" sz="3200" dirty="0" smtClean="0"/>
              <a:t> elméletek: pre- és </a:t>
            </a:r>
            <a:r>
              <a:rPr lang="hu-HU" sz="3200" dirty="0" err="1" smtClean="0"/>
              <a:t>posztszinaptikus</a:t>
            </a:r>
            <a:r>
              <a:rPr lang="hu-HU" sz="3200" dirty="0" smtClean="0"/>
              <a:t> blokkolás, </a:t>
            </a:r>
            <a:r>
              <a:rPr lang="hu-HU" sz="3200" dirty="0"/>
              <a:t>ACTH, stb</a:t>
            </a:r>
            <a:r>
              <a:rPr lang="hu-HU" sz="3200" dirty="0" smtClean="0"/>
              <a:t>.)</a:t>
            </a:r>
            <a:endParaRPr lang="hu-HU" sz="32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947BAAE-E835-40EE-BF7C-0D57747656AA}"/>
              </a:ext>
            </a:extLst>
          </p:cNvPr>
          <p:cNvSpPr txBox="1"/>
          <p:nvPr/>
        </p:nvSpPr>
        <p:spPr>
          <a:xfrm>
            <a:off x="4903050" y="3044388"/>
            <a:ext cx="679420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sz="2400" dirty="0"/>
              <a:t>Azt támasztják alá, hogy az akupunktúrás pontok, mint </a:t>
            </a:r>
            <a:r>
              <a:rPr lang="hu-HU" sz="2400" b="1" dirty="0"/>
              <a:t>a bőr speciális területei</a:t>
            </a:r>
            <a:r>
              <a:rPr lang="hu-HU" sz="2400" dirty="0"/>
              <a:t>, létező entitások.</a:t>
            </a:r>
          </a:p>
        </p:txBody>
      </p:sp>
      <p:sp>
        <p:nvSpPr>
          <p:cNvPr id="5" name="Jobb oldali kapcsos zárójel 4">
            <a:extLst>
              <a:ext uri="{FF2B5EF4-FFF2-40B4-BE49-F238E27FC236}">
                <a16:creationId xmlns:a16="http://schemas.microsoft.com/office/drawing/2014/main" id="{70668934-4AD6-4BEA-9B35-CBACFB3197FF}"/>
              </a:ext>
            </a:extLst>
          </p:cNvPr>
          <p:cNvSpPr/>
          <p:nvPr/>
        </p:nvSpPr>
        <p:spPr>
          <a:xfrm>
            <a:off x="4480933" y="2175701"/>
            <a:ext cx="457200" cy="2424291"/>
          </a:xfrm>
          <a:prstGeom prst="rightBrace">
            <a:avLst>
              <a:gd name="adj1" fmla="val 8333"/>
              <a:gd name="adj2" fmla="val 525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822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8B43A9-1470-4D9C-9237-6F43A783B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900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Tovább gondolás… </a:t>
            </a:r>
            <a:br>
              <a:rPr lang="hu-HU" dirty="0" smtClean="0"/>
            </a:br>
            <a:r>
              <a:rPr lang="hu-HU" dirty="0" smtClean="0"/>
              <a:t>(miután a pontok létezését elfogadtuk)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B69F5C3-7399-481F-91AF-CA28A3111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54" y="1414130"/>
            <a:ext cx="11643346" cy="493003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err="1" smtClean="0"/>
              <a:t>Ektodermális</a:t>
            </a:r>
            <a:r>
              <a:rPr lang="hu-HU" dirty="0" smtClean="0"/>
              <a:t> </a:t>
            </a:r>
            <a:r>
              <a:rPr lang="hu-HU" dirty="0"/>
              <a:t>eredet: idegrendszer, bőr </a:t>
            </a:r>
          </a:p>
          <a:p>
            <a:r>
              <a:rPr lang="hu-HU" b="1" u="sng" dirty="0"/>
              <a:t>Gondolat</a:t>
            </a:r>
            <a:r>
              <a:rPr lang="hu-HU" dirty="0"/>
              <a:t>: Az akupunktúrás pontok az </a:t>
            </a:r>
            <a:r>
              <a:rPr lang="hu-HU" b="1" dirty="0"/>
              <a:t>idegrendszer kivetüléseként is </a:t>
            </a:r>
            <a:r>
              <a:rPr lang="hu-HU" dirty="0" smtClean="0"/>
              <a:t>értelmezhetők. </a:t>
            </a:r>
            <a:r>
              <a:rPr lang="hu-HU" dirty="0"/>
              <a:t>Akár feltételezhetjük azt is, hogy a meridián rendszer </a:t>
            </a:r>
            <a:r>
              <a:rPr lang="hu-HU" b="1" dirty="0"/>
              <a:t>nem a test felszínén, hanem magában a központi idegrendszerben működik</a:t>
            </a:r>
            <a:r>
              <a:rPr lang="hu-HU" dirty="0"/>
              <a:t>, mint egy olyan </a:t>
            </a:r>
            <a:r>
              <a:rPr lang="hu-HU" dirty="0" err="1"/>
              <a:t>preformált</a:t>
            </a:r>
            <a:r>
              <a:rPr lang="hu-HU" dirty="0"/>
              <a:t> </a:t>
            </a:r>
            <a:r>
              <a:rPr lang="hu-HU" b="1" i="1" dirty="0"/>
              <a:t>központi idegrendszeri hálózat</a:t>
            </a:r>
            <a:r>
              <a:rPr lang="hu-HU" dirty="0"/>
              <a:t>, mely a bőr egyes területeinek és a </a:t>
            </a:r>
            <a:r>
              <a:rPr lang="hu-HU" dirty="0" err="1"/>
              <a:t>viscerális</a:t>
            </a:r>
            <a:r>
              <a:rPr lang="hu-HU" dirty="0"/>
              <a:t> szerveknek megfelelő agyi területek között létezik</a:t>
            </a:r>
          </a:p>
          <a:p>
            <a:r>
              <a:rPr lang="hu-HU" b="1" u="sng" dirty="0"/>
              <a:t>Gondolat</a:t>
            </a:r>
            <a:r>
              <a:rPr lang="hu-HU" dirty="0"/>
              <a:t>: Ennek kapcsán még az is elképzelhető, hogy ez a rendszer rendkívül </a:t>
            </a:r>
            <a:r>
              <a:rPr lang="hu-HU" b="1" i="1" dirty="0"/>
              <a:t>plasztikus</a:t>
            </a:r>
            <a:r>
              <a:rPr lang="hu-HU" dirty="0"/>
              <a:t>, és </a:t>
            </a:r>
            <a:r>
              <a:rPr lang="hu-HU" b="1" i="1" dirty="0"/>
              <a:t>a kezelések során alakul ki, vagy legalább is módosul</a:t>
            </a:r>
            <a:r>
              <a:rPr lang="hu-HU" dirty="0"/>
              <a:t>. </a:t>
            </a:r>
          </a:p>
          <a:p>
            <a:r>
              <a:rPr lang="hu-HU" dirty="0"/>
              <a:t>Ez akár magyarázathatja, miért egyformán hatékonyak nagyon különböző iskolákhoz tartozó orvosok jelentős eltéréseket mutató pontreceptúrái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9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Szintén az akupunktúra távoli hatásának magyarázatául szolgálhat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A </a:t>
            </a:r>
            <a:r>
              <a:rPr lang="hu-HU" b="1" dirty="0" err="1"/>
              <a:t>fascia</a:t>
            </a:r>
            <a:r>
              <a:rPr lang="hu-HU" b="1" dirty="0"/>
              <a:t> rendszerhez </a:t>
            </a:r>
            <a:r>
              <a:rPr lang="hu-HU" dirty="0"/>
              <a:t>kapcsoló elmélet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Eszerint a test belső szerveit burkoló kötőszöveti </a:t>
            </a:r>
            <a:r>
              <a:rPr lang="hu-HU" dirty="0" err="1"/>
              <a:t>fascia</a:t>
            </a:r>
            <a:r>
              <a:rPr lang="hu-HU" dirty="0"/>
              <a:t> háló és a vázrendszer izmait burkoló </a:t>
            </a:r>
            <a:r>
              <a:rPr lang="hu-HU" dirty="0" err="1"/>
              <a:t>fascia</a:t>
            </a:r>
            <a:r>
              <a:rPr lang="hu-HU" dirty="0"/>
              <a:t> háló összefüggő rendszert alkot. </a:t>
            </a:r>
          </a:p>
          <a:p>
            <a:r>
              <a:rPr lang="hu-HU" dirty="0" smtClean="0"/>
              <a:t>A </a:t>
            </a:r>
            <a:r>
              <a:rPr lang="hu-HU" dirty="0"/>
              <a:t>meridián rendszer lefutását és ennek jelentőségét magyarázó elmélet ugyanakkor nem magyarázza azt, hogy a </a:t>
            </a:r>
            <a:r>
              <a:rPr lang="hu-HU" dirty="0" err="1"/>
              <a:t>fascia</a:t>
            </a:r>
            <a:r>
              <a:rPr lang="hu-HU" dirty="0"/>
              <a:t> rendszer </a:t>
            </a:r>
            <a:r>
              <a:rPr lang="hu-HU" dirty="0" err="1"/>
              <a:t>vongálása</a:t>
            </a:r>
            <a:r>
              <a:rPr lang="hu-HU" dirty="0"/>
              <a:t> </a:t>
            </a:r>
            <a:r>
              <a:rPr lang="hu-HU" dirty="0" smtClean="0"/>
              <a:t>(pl. tűszúrások által) a </a:t>
            </a:r>
            <a:r>
              <a:rPr lang="hu-HU" dirty="0"/>
              <a:t>test egy bizonyos pontján hogyan fejt ki gyógyító hatást a test távoli pontján.</a:t>
            </a:r>
          </a:p>
          <a:p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998FBD-53B5-45D2-9CCD-B8745C831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386" y="322596"/>
            <a:ext cx="10515600" cy="1027740"/>
          </a:xfrm>
        </p:spPr>
        <p:txBody>
          <a:bodyPr/>
          <a:lstStyle/>
          <a:p>
            <a:r>
              <a:rPr lang="hu-HU" dirty="0" err="1"/>
              <a:t>Pszichoszomatikai</a:t>
            </a:r>
            <a:r>
              <a:rPr lang="hu-HU" dirty="0"/>
              <a:t> nézőpont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59C61F9-1A8D-45F6-BAE9-3D9645D81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456660"/>
            <a:ext cx="11344939" cy="4720303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</a:t>
            </a:r>
            <a:r>
              <a:rPr lang="hu-HU" b="1" dirty="0"/>
              <a:t>belső szervek egyensúlyi állapotának helyreállítása </a:t>
            </a:r>
            <a:r>
              <a:rPr lang="hu-HU" dirty="0"/>
              <a:t>esetleg magyarázható lenne a </a:t>
            </a:r>
            <a:r>
              <a:rPr lang="hu-HU" b="1" dirty="0"/>
              <a:t>szimpatikus-paraszimpatikus rendszer </a:t>
            </a:r>
            <a:r>
              <a:rPr lang="hu-HU" dirty="0"/>
              <a:t>megbillent egyensúlyának helyreállításával, illetve a </a:t>
            </a:r>
            <a:r>
              <a:rPr lang="hu-HU" b="1" dirty="0"/>
              <a:t>krónikus stressz </a:t>
            </a:r>
            <a:r>
              <a:rPr lang="hu-HU" dirty="0"/>
              <a:t>folyamatok leállításával.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800" dirty="0"/>
              <a:t>Ennek jelentőségére utalhat a Máj </a:t>
            </a:r>
            <a:r>
              <a:rPr lang="hu-HU" sz="2800" dirty="0" err="1"/>
              <a:t>Qi</a:t>
            </a:r>
            <a:r>
              <a:rPr lang="hu-HU" sz="2800" dirty="0"/>
              <a:t> pangás központi szerepe nagyon sok betegség </a:t>
            </a:r>
            <a:r>
              <a:rPr lang="hu-HU" sz="2800" dirty="0" err="1"/>
              <a:t>patomechanizmusában</a:t>
            </a:r>
            <a:r>
              <a:rPr lang="hu-HU" sz="2800" dirty="0"/>
              <a:t>. A Máj </a:t>
            </a:r>
            <a:r>
              <a:rPr lang="hu-HU" sz="2800" dirty="0" err="1"/>
              <a:t>Qi</a:t>
            </a:r>
            <a:r>
              <a:rPr lang="hu-HU" sz="2800" dirty="0"/>
              <a:t> pangás következtében kialakuló energetikai zavarok tünettana jelentős átfedést mutat a krónikus stresszben leírt tünetekkel</a:t>
            </a:r>
            <a:r>
              <a:rPr lang="hu-HU" sz="2800" baseline="30000" dirty="0"/>
              <a:t>1</a:t>
            </a:r>
          </a:p>
          <a:p>
            <a:r>
              <a:rPr lang="hu-HU" dirty="0"/>
              <a:t>A szívfrekvencia variabilitás (HRV) mérése az Autonóm Idegrendszer (ANS) állapotának monitorozására alkalmas non-</a:t>
            </a:r>
            <a:r>
              <a:rPr lang="hu-HU" dirty="0" err="1"/>
              <a:t>invazív</a:t>
            </a:r>
            <a:r>
              <a:rPr lang="hu-HU" dirty="0"/>
              <a:t> módszer. Egy általunk végzett (publikációra váró) </a:t>
            </a:r>
            <a:r>
              <a:rPr lang="hu-HU" dirty="0" err="1"/>
              <a:t>meta</a:t>
            </a:r>
            <a:r>
              <a:rPr lang="hu-HU" dirty="0"/>
              <a:t>-analízisben azt találtuk, hogy az akupunktúrának valóban van </a:t>
            </a:r>
            <a:r>
              <a:rPr lang="hu-HU" b="1" dirty="0"/>
              <a:t>paraszimpatikus irányban </a:t>
            </a:r>
            <a:r>
              <a:rPr lang="hu-HU" dirty="0"/>
              <a:t>ható hatása</a:t>
            </a:r>
            <a:r>
              <a:rPr lang="hu-HU" baseline="30000" dirty="0"/>
              <a:t>2</a:t>
            </a:r>
            <a:r>
              <a:rPr lang="hu-HU" dirty="0"/>
              <a:t> </a:t>
            </a:r>
            <a:endParaRPr lang="hu-HU" baseline="30000" dirty="0"/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90530AC5-3FC4-423E-9E54-B4DCAFB3A1A1}"/>
              </a:ext>
            </a:extLst>
          </p:cNvPr>
          <p:cNvSpPr txBox="1"/>
          <p:nvPr/>
        </p:nvSpPr>
        <p:spPr>
          <a:xfrm>
            <a:off x="291607" y="6283012"/>
            <a:ext cx="11062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baseline="30000" dirty="0"/>
              <a:t>1</a:t>
            </a:r>
            <a:r>
              <a:rPr lang="hu-HU" sz="1200" i="1" dirty="0"/>
              <a:t>Hamvas , S (2015) </a:t>
            </a:r>
            <a:r>
              <a:rPr lang="hu-HU" sz="1200" i="1" dirty="0" err="1"/>
              <a:t>Pszichoszomatika</a:t>
            </a:r>
            <a:r>
              <a:rPr lang="hu-HU" sz="1200" i="1" dirty="0"/>
              <a:t> az evolúció szemszögéből MAOT XXX. Kongresszusa, 2015</a:t>
            </a:r>
          </a:p>
          <a:p>
            <a:r>
              <a:rPr lang="hu-HU" sz="1200" i="1" baseline="30000" dirty="0"/>
              <a:t>2</a:t>
            </a:r>
            <a:r>
              <a:rPr lang="hu-HU" sz="1200" i="1" dirty="0"/>
              <a:t>Hamvas S, Havasi M, (2017)Az akupunktúra hatása a vegetatív idegrendszer működésére a szívfrekvencia variábilitás tükrében, MAOT XXXII Kongresszusa, 2017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2279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2737</Words>
  <Application>Microsoft Office PowerPoint</Application>
  <PresentationFormat>Szélesvásznú</PresentationFormat>
  <Paragraphs>174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Office-téma</vt:lpstr>
      <vt:lpstr>Az akupunktúra egy lehetséges hatásmechanizmusának bemutatása esetismertetésen keresztül</vt:lpstr>
      <vt:lpstr>PowerPoint-bemutató</vt:lpstr>
      <vt:lpstr>PowerPoint-bemutató</vt:lpstr>
      <vt:lpstr>Placebo hatás</vt:lpstr>
      <vt:lpstr>Specifikus hatások</vt:lpstr>
      <vt:lpstr>Vizsgálatok, elméletek  (Teljesség igénye nélkül)</vt:lpstr>
      <vt:lpstr>Tovább gondolás…  (miután a pontok létezését elfogadtuk)</vt:lpstr>
      <vt:lpstr>Szintén az akupunktúra távoli hatásának magyarázatául szolgálhat </vt:lpstr>
      <vt:lpstr>Pszichoszomatikai nézőpont</vt:lpstr>
      <vt:lpstr>Újabb tovább gondolás…</vt:lpstr>
      <vt:lpstr>PowerPoint-bemutató</vt:lpstr>
      <vt:lpstr>PowerPoint-bemutató</vt:lpstr>
      <vt:lpstr>PowerPoint-bemutató</vt:lpstr>
      <vt:lpstr>Tovább gondolás…</vt:lpstr>
      <vt:lpstr>PowerPoint-bemutató</vt:lpstr>
      <vt:lpstr>Tovább gondolás esszenciája</vt:lpstr>
      <vt:lpstr>Alternatív magyarázat</vt:lpstr>
      <vt:lpstr>Mindez a HKO nyelvezetén</vt:lpstr>
      <vt:lpstr>PowerPoint-bemutató</vt:lpstr>
      <vt:lpstr>PowerPoint-bemutató</vt:lpstr>
      <vt:lpstr>PowerPoint-bemutató</vt:lpstr>
      <vt:lpstr>PowerPoint-bemutató</vt:lpstr>
      <vt:lpstr>PowerPoint-bemutató</vt:lpstr>
      <vt:lpstr>Limitáció</vt:lpstr>
      <vt:lpstr>Konklúzió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akupunktúra egy lehetséges hatásmechanizmusának bemutatása eset ismertetésen keresztül</dc:title>
  <dc:creator>Ferenc Havasi</dc:creator>
  <cp:lastModifiedBy>Windows User</cp:lastModifiedBy>
  <cp:revision>44</cp:revision>
  <dcterms:created xsi:type="dcterms:W3CDTF">2020-03-02T14:25:01Z</dcterms:created>
  <dcterms:modified xsi:type="dcterms:W3CDTF">2020-03-06T20:12:40Z</dcterms:modified>
</cp:coreProperties>
</file>